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5"/>
  </p:notesMasterIdLst>
  <p:sldIdLst>
    <p:sldId id="256" r:id="rId2"/>
    <p:sldId id="267" r:id="rId3"/>
    <p:sldId id="268" r:id="rId4"/>
    <p:sldId id="264" r:id="rId5"/>
    <p:sldId id="258" r:id="rId6"/>
    <p:sldId id="261" r:id="rId7"/>
    <p:sldId id="262" r:id="rId8"/>
    <p:sldId id="265" r:id="rId9"/>
    <p:sldId id="276" r:id="rId10"/>
    <p:sldId id="274" r:id="rId11"/>
    <p:sldId id="280" r:id="rId12"/>
    <p:sldId id="279" r:id="rId13"/>
    <p:sldId id="259" r:id="rId14"/>
    <p:sldId id="270" r:id="rId15"/>
    <p:sldId id="271" r:id="rId16"/>
    <p:sldId id="269" r:id="rId17"/>
    <p:sldId id="263" r:id="rId18"/>
    <p:sldId id="277" r:id="rId19"/>
    <p:sldId id="275" r:id="rId20"/>
    <p:sldId id="272" r:id="rId21"/>
    <p:sldId id="273" r:id="rId22"/>
    <p:sldId id="25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B0B3"/>
    <a:srgbClr val="FFE747"/>
    <a:srgbClr val="E2F3FC"/>
    <a:srgbClr val="DCF3FC"/>
    <a:srgbClr val="FDFF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2" autoAdjust="0"/>
    <p:restoredTop sz="59496" autoAdjust="0"/>
  </p:normalViewPr>
  <p:slideViewPr>
    <p:cSldViewPr snapToGrid="0" snapToObjects="1">
      <p:cViewPr varScale="1">
        <p:scale>
          <a:sx n="69" d="100"/>
          <a:sy n="69" d="100"/>
        </p:scale>
        <p:origin x="-2024" y="-112"/>
      </p:cViewPr>
      <p:guideLst>
        <p:guide orient="horz" pos="2160"/>
        <p:guide pos="2880"/>
      </p:guideLst>
    </p:cSldViewPr>
  </p:slideViewPr>
  <p:outlineViewPr>
    <p:cViewPr>
      <p:scale>
        <a:sx n="33" d="100"/>
        <a:sy n="33" d="100"/>
      </p:scale>
      <p:origin x="0" y="1096"/>
    </p:cViewPr>
  </p:outlineViewPr>
  <p:notesTextViewPr>
    <p:cViewPr>
      <p:scale>
        <a:sx n="100" d="100"/>
        <a:sy n="100" d="100"/>
      </p:scale>
      <p:origin x="0" y="64"/>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14968984579083"/>
          <c:y val="0.0502740161287028"/>
          <c:w val="0.727584028929518"/>
          <c:h val="0.717656947851763"/>
        </c:manualLayout>
      </c:layout>
      <c:barChart>
        <c:barDir val="col"/>
        <c:grouping val="clustered"/>
        <c:ser>
          <c:idx val="0"/>
          <c:order val="0"/>
          <c:tx>
            <c:strRef>
              <c:f>Sheet1!$B$1</c:f>
              <c:strCache>
                <c:ptCount val="1"/>
                <c:pt idx="0">
                  <c:v>Winter</c:v>
                </c:pt>
              </c:strCache>
            </c:strRef>
          </c:tx>
          <c:cat>
            <c:strRef>
              <c:f>Sheet1!$A$2:$A$8</c:f>
              <c:strCache>
                <c:ptCount val="7"/>
                <c:pt idx="0">
                  <c:v>2006-07</c:v>
                </c:pt>
                <c:pt idx="1">
                  <c:v>2007-08</c:v>
                </c:pt>
                <c:pt idx="2">
                  <c:v>2008-09</c:v>
                </c:pt>
                <c:pt idx="3">
                  <c:v>2009-10</c:v>
                </c:pt>
                <c:pt idx="4">
                  <c:v>2010-11</c:v>
                </c:pt>
                <c:pt idx="5">
                  <c:v>2011-12</c:v>
                </c:pt>
                <c:pt idx="6">
                  <c:v>2012-13</c:v>
                </c:pt>
              </c:strCache>
            </c:strRef>
          </c:cat>
          <c:val>
            <c:numRef>
              <c:f>Sheet1!$B$2:$B$8</c:f>
              <c:numCache>
                <c:formatCode>General</c:formatCode>
                <c:ptCount val="7"/>
                <c:pt idx="0">
                  <c:v>566.0</c:v>
                </c:pt>
                <c:pt idx="1">
                  <c:v>592.0</c:v>
                </c:pt>
                <c:pt idx="2">
                  <c:v>597.0</c:v>
                </c:pt>
                <c:pt idx="3">
                  <c:v>340.0</c:v>
                </c:pt>
                <c:pt idx="4">
                  <c:v>352.0</c:v>
                </c:pt>
                <c:pt idx="5">
                  <c:v>271.0</c:v>
                </c:pt>
                <c:pt idx="6">
                  <c:v>0.0</c:v>
                </c:pt>
              </c:numCache>
            </c:numRef>
          </c:val>
        </c:ser>
        <c:ser>
          <c:idx val="1"/>
          <c:order val="1"/>
          <c:tx>
            <c:strRef>
              <c:f>Sheet1!$C$1</c:f>
              <c:strCache>
                <c:ptCount val="1"/>
                <c:pt idx="0">
                  <c:v>Summer</c:v>
                </c:pt>
              </c:strCache>
            </c:strRef>
          </c:tx>
          <c:cat>
            <c:strRef>
              <c:f>Sheet1!$A$2:$A$8</c:f>
              <c:strCache>
                <c:ptCount val="7"/>
                <c:pt idx="0">
                  <c:v>2006-07</c:v>
                </c:pt>
                <c:pt idx="1">
                  <c:v>2007-08</c:v>
                </c:pt>
                <c:pt idx="2">
                  <c:v>2008-09</c:v>
                </c:pt>
                <c:pt idx="3">
                  <c:v>2009-10</c:v>
                </c:pt>
                <c:pt idx="4">
                  <c:v>2010-11</c:v>
                </c:pt>
                <c:pt idx="5">
                  <c:v>2011-12</c:v>
                </c:pt>
                <c:pt idx="6">
                  <c:v>2012-13</c:v>
                </c:pt>
              </c:strCache>
            </c:strRef>
          </c:cat>
          <c:val>
            <c:numRef>
              <c:f>Sheet1!$C$2:$C$8</c:f>
              <c:numCache>
                <c:formatCode>General</c:formatCode>
                <c:ptCount val="7"/>
                <c:pt idx="0">
                  <c:v>567.0</c:v>
                </c:pt>
                <c:pt idx="1">
                  <c:v>586.0</c:v>
                </c:pt>
                <c:pt idx="2">
                  <c:v>585.0</c:v>
                </c:pt>
                <c:pt idx="3">
                  <c:v>512.0</c:v>
                </c:pt>
                <c:pt idx="4">
                  <c:v>391.0</c:v>
                </c:pt>
                <c:pt idx="5">
                  <c:v>369.0</c:v>
                </c:pt>
                <c:pt idx="6">
                  <c:v>199.0</c:v>
                </c:pt>
              </c:numCache>
            </c:numRef>
          </c:val>
        </c:ser>
        <c:axId val="571314584"/>
        <c:axId val="571317640"/>
      </c:barChart>
      <c:catAx>
        <c:axId val="571314584"/>
        <c:scaling>
          <c:orientation val="minMax"/>
        </c:scaling>
        <c:axPos val="b"/>
        <c:tickLblPos val="nextTo"/>
        <c:crossAx val="571317640"/>
        <c:crosses val="autoZero"/>
        <c:auto val="1"/>
        <c:lblAlgn val="ctr"/>
        <c:lblOffset val="100"/>
      </c:catAx>
      <c:valAx>
        <c:axId val="571317640"/>
        <c:scaling>
          <c:orientation val="minMax"/>
        </c:scaling>
        <c:axPos val="l"/>
        <c:majorGridlines/>
        <c:numFmt formatCode="General" sourceLinked="1"/>
        <c:tickLblPos val="nextTo"/>
        <c:crossAx val="571314584"/>
        <c:crosses val="autoZero"/>
        <c:crossBetween val="between"/>
      </c:valAx>
      <c:dTable>
        <c:showHorzBorder val="1"/>
        <c:showVertBorder val="1"/>
        <c:showOutline val="1"/>
      </c:dTable>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A8A8F-9693-4E45-A4EE-9D11C4B6B5C4}" type="datetimeFigureOut">
              <a:rPr lang="en-US" smtClean="0"/>
              <a:pPr/>
              <a:t>10/8/12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CA1C5-8236-284A-A915-D7157EA4F37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pasadenastarnews.com/news/ci_21714374/local-community-college-presidents-earn-hundreds-thousands-salary?IADID=Search-www.pasadenastarnews.com-www.pasadenastarnews.com%23ixzz28ldoUZLV"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Figures taken</a:t>
            </a:r>
            <a:r>
              <a:rPr lang="en-US" baseline="0" dirty="0" smtClean="0"/>
              <a:t> from the </a:t>
            </a:r>
            <a:r>
              <a:rPr lang="en-US" i="1" baseline="0" dirty="0" smtClean="0"/>
              <a:t>L.A. Times </a:t>
            </a:r>
            <a:r>
              <a:rPr lang="en-US" i="0" baseline="0" dirty="0" smtClean="0"/>
              <a:t>Sept. 28, 2012, “</a:t>
            </a:r>
            <a:r>
              <a:rPr lang="en-US" sz="1200" kern="1200" dirty="0" smtClean="0">
                <a:solidFill>
                  <a:schemeClr val="tx1"/>
                </a:solidFill>
                <a:latin typeface="+mn-lt"/>
                <a:ea typeface="+mn-ea"/>
                <a:cs typeface="+mn-cs"/>
              </a:rPr>
              <a:t>Brice W. Harris to head state's community colleges”</a:t>
            </a:r>
            <a:endParaRPr lang="en-US" i="1"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UC &amp; CSU does not take courses completed in Summer</a:t>
            </a:r>
            <a:r>
              <a:rPr lang="en-US" baseline="0" dirty="0" smtClean="0"/>
              <a:t> under consideration for fall admissions.</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Confusion</a:t>
            </a:r>
            <a:r>
              <a:rPr lang="en-US" sz="1200" kern="1200" baseline="0" dirty="0" smtClean="0">
                <a:solidFill>
                  <a:schemeClr val="tx1"/>
                </a:solidFill>
                <a:latin typeface="+mn-lt"/>
                <a:ea typeface="+mn-ea"/>
                <a:cs typeface="+mn-cs"/>
              </a:rPr>
              <a:t> caused by the new calendar is only increased by information provided to the students in print and on the website (see quote in slide).  </a:t>
            </a:r>
            <a:r>
              <a:rPr lang="en-US" dirty="0" smtClean="0"/>
              <a:t>From website:</a:t>
            </a:r>
            <a:r>
              <a:rPr lang="en-US" baseline="0" dirty="0" smtClean="0"/>
              <a:t> </a:t>
            </a:r>
            <a:r>
              <a:rPr lang="en-US" b="1" baseline="0" dirty="0" smtClean="0"/>
              <a:t>“</a:t>
            </a:r>
            <a:r>
              <a:rPr lang="en-US" sz="1200" b="1" kern="1200" dirty="0" smtClean="0">
                <a:solidFill>
                  <a:schemeClr val="tx1"/>
                </a:solidFill>
                <a:latin typeface="+mn-lt"/>
                <a:ea typeface="+mn-ea"/>
                <a:cs typeface="+mn-cs"/>
              </a:rPr>
              <a:t>The newly approved calendar insures that all students will have classes in the winter starting January 7.”</a:t>
            </a:r>
            <a:r>
              <a:rPr lang="en-US" sz="1200" kern="120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New Calendar has not been approved </a:t>
            </a:r>
            <a:r>
              <a:rPr lang="en-US" sz="1200" kern="1200" dirty="0" smtClean="0">
                <a:solidFill>
                  <a:schemeClr val="tx1"/>
                </a:solidFill>
                <a:latin typeface="+mn-lt"/>
                <a:ea typeface="+mn-ea"/>
                <a:cs typeface="+mn-cs"/>
              </a:rPr>
              <a:t>and </a:t>
            </a:r>
            <a:r>
              <a:rPr lang="en-US" sz="1200" b="1" kern="1200" dirty="0" smtClean="0">
                <a:solidFill>
                  <a:schemeClr val="tx1"/>
                </a:solidFill>
                <a:latin typeface="+mn-lt"/>
                <a:ea typeface="+mn-ea"/>
                <a:cs typeface="+mn-cs"/>
              </a:rPr>
              <a:t>“classes in winter” are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Spring semester classes.</a:t>
            </a:r>
          </a:p>
          <a:p>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Shared Governance Committees are </a:t>
            </a:r>
            <a:r>
              <a:rPr lang="en-US" b="1" dirty="0" smtClean="0"/>
              <a:t>made up of Administration, Management, Faculty, Staff and Students</a:t>
            </a:r>
            <a:r>
              <a:rPr lang="en-US" b="1" baseline="0" dirty="0" smtClean="0"/>
              <a:t> who help to decided</a:t>
            </a:r>
            <a:r>
              <a:rPr lang="en-US" dirty="0" smtClean="0"/>
              <a:t>, Curriculum, Budget, Calendar, Program development &amp; so on.  Agreement must occur</a:t>
            </a:r>
            <a:r>
              <a:rPr lang="en-US" baseline="0" dirty="0" smtClean="0"/>
              <a:t> in the 10+1 categories outlined in the law, AB 1725, the calendar falls with in these categories.</a:t>
            </a:r>
            <a:endParaRPr lang="en-US" dirty="0" smtClean="0"/>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&gt;In summer (when most faculty &amp; many students are away) the President &amp; the BoTs unilaterally changed the Calendar without consulting the campus or vetting the decision through the shared governance process.</a:t>
            </a:r>
          </a:p>
          <a:p>
            <a:endParaRPr lang="en-US" baseline="0" dirty="0" smtClean="0"/>
          </a:p>
          <a:p>
            <a:r>
              <a:rPr lang="en-US" baseline="0" dirty="0" smtClean="0"/>
              <a:t>&gt;The BoTs approved this New Calendar on 8/29/12 despite the protest of the Academic Senate, the Associated Student Gov., Staff &amp; community, members some of whom were NOT able to get into the locked Public meeting.</a:t>
            </a:r>
          </a:p>
          <a:p>
            <a:endParaRPr lang="en-US" baseline="0" dirty="0" smtClean="0"/>
          </a:p>
        </p:txBody>
      </p:sp>
      <p:sp>
        <p:nvSpPr>
          <p:cNvPr id="4" name="Slide Number Placeholder 3"/>
          <p:cNvSpPr>
            <a:spLocks noGrp="1"/>
          </p:cNvSpPr>
          <p:nvPr>
            <p:ph type="sldNum" sz="quarter" idx="10"/>
          </p:nvPr>
        </p:nvSpPr>
        <p:spPr/>
        <p:txBody>
          <a:bodyPr/>
          <a:lstStyle/>
          <a:p>
            <a:fld id="{077CA1C5-8236-284A-A915-D7157EA4F370}"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current calendar that included</a:t>
            </a:r>
            <a:r>
              <a:rPr lang="en-US" baseline="0" dirty="0" smtClean="0"/>
              <a:t> Winter had been fully vetted through Shared Governance for 2012-13.  The Board of Trustees voted and approved the current Calendar in April 2012 &amp; it was filed with the Chancellor’s Office. </a:t>
            </a:r>
            <a:endParaRPr lang="en-US" dirty="0" smtClean="0"/>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petition students began</a:t>
            </a:r>
            <a:r>
              <a:rPr lang="en-US" baseline="0" dirty="0" smtClean="0"/>
              <a:t> circulating the first week of October (2012,) and they have collected over 2,000 signatures just within that first week (presented at 10/3/12 BoT meeting). </a:t>
            </a:r>
          </a:p>
          <a:p>
            <a:endParaRPr lang="en-US" baseline="0" dirty="0" smtClean="0"/>
          </a:p>
          <a:p>
            <a:r>
              <a:rPr lang="en-US" dirty="0" smtClean="0"/>
              <a:t>&gt;CSU &amp;</a:t>
            </a:r>
            <a:r>
              <a:rPr lang="en-US" baseline="0" dirty="0" smtClean="0"/>
              <a:t> UC will not take into consideration for transfer approval courses completed in the summer session.  The Board members admitted not considering the adverse effects the imposition of the new calendar would have on transfer plans, educational plans (required of the students when they register), student work, medical, daycare and travel plans made months in advance.</a:t>
            </a:r>
          </a:p>
          <a:p>
            <a:endParaRPr lang="en-US" baseline="0" dirty="0" smtClean="0"/>
          </a:p>
          <a:p>
            <a:r>
              <a:rPr lang="en-US" baseline="0" dirty="0" smtClean="0"/>
              <a:t>&gt;As early as July, Assoc. Students PCC (Student Body Government—7/25/2012, Resolution #0012, “On the Proposal of the Trimester”) published a resolution opposing the new “Trimester” stating:  Eliminating Winter would disrupt and “cause maximum upheaval to a student’s completion timeline.”  It also reiterated the students’ “near universal support” for Winter intersession in every opinion poll (including comments during every public and town hall event) over the last few years. </a:t>
            </a:r>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&gt;2010-11 Rocha's first year we had 5,523 sections. This year 2012-13 we will have 4,777 so that is 746 less sections @ 14% cut.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&gt;Our</a:t>
            </a:r>
            <a:r>
              <a:rPr lang="en-US" sz="1200" kern="1200" baseline="0" dirty="0" smtClean="0">
                <a:solidFill>
                  <a:schemeClr val="tx1"/>
                </a:solidFill>
                <a:latin typeface="+mn-lt"/>
                <a:ea typeface="+mn-ea"/>
                <a:cs typeface="+mn-cs"/>
              </a:rPr>
              <a:t> transfer institutions are concerned about the unit value of courses completed in a “Trimester”, a term Rocha invented.</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&gt;</a:t>
            </a:r>
            <a:r>
              <a:rPr lang="en-US" b="1" dirty="0" smtClean="0"/>
              <a:t>Some</a:t>
            </a:r>
            <a:r>
              <a:rPr lang="en-US" b="1" baseline="0" dirty="0" smtClean="0"/>
              <a:t> new administrative hires have occurred without approved hiring committees</a:t>
            </a:r>
            <a:r>
              <a:rPr lang="en-US" baseline="0" dirty="0" smtClean="0"/>
              <a:t>, for example, (ironically) the Director of HR. The hiring committee members were not approved until after she was offered the position.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are members of the voting community too.</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a:t>
            </a:r>
            <a:r>
              <a:rPr lang="en-US" dirty="0" smtClean="0"/>
              <a:t>Copy</a:t>
            </a:r>
            <a:r>
              <a:rPr lang="en-US" baseline="0" dirty="0" smtClean="0"/>
              <a:t> for handout or reference when audience sees last slide</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 30 will</a:t>
            </a:r>
            <a:r>
              <a:rPr lang="en-US" baseline="0" dirty="0" smtClean="0"/>
              <a:t> NOT fund private schools but insofar as it funds Cal. Community College it will allow for ACESS to the private university.</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&gt;In 2010-11, Rocha's first year, PCC offered 5,523 sections. This year, 2012-13, PCC will offer 4,777 sections; this represents </a:t>
            </a:r>
            <a:r>
              <a:rPr lang="en-US" sz="1200" b="1" kern="1200" dirty="0" smtClean="0">
                <a:solidFill>
                  <a:schemeClr val="tx1"/>
                </a:solidFill>
                <a:latin typeface="+mn-lt"/>
                <a:ea typeface="+mn-ea"/>
                <a:cs typeface="+mn-cs"/>
              </a:rPr>
              <a:t>746 less sections @ 14% cut.</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&gt;Some</a:t>
            </a:r>
            <a:r>
              <a:rPr lang="en-US" sz="1200" b="1" kern="1200" baseline="0" dirty="0" smtClean="0">
                <a:solidFill>
                  <a:schemeClr val="tx1"/>
                </a:solidFill>
                <a:latin typeface="+mn-lt"/>
                <a:ea typeface="+mn-ea"/>
                <a:cs typeface="+mn-cs"/>
              </a:rPr>
              <a:t> retirees were given as little as 2 days notice that classes that had prepare for would be taught by someone else.</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&gt;From the district’s own budget reports, PCC 2011-12 fiscal year ended with </a:t>
            </a:r>
            <a:r>
              <a:rPr lang="en-US" sz="1200" b="1" kern="1200" dirty="0" smtClean="0">
                <a:solidFill>
                  <a:schemeClr val="tx1"/>
                </a:solidFill>
                <a:latin typeface="+mn-lt"/>
                <a:ea typeface="+mn-ea"/>
                <a:cs typeface="+mn-cs"/>
              </a:rPr>
              <a:t>a $7.2 million surplus ($</a:t>
            </a:r>
            <a:r>
              <a:rPr lang="en-US" sz="1200" b="1" kern="1200" baseline="0" dirty="0" smtClean="0">
                <a:solidFill>
                  <a:schemeClr val="tx1"/>
                </a:solidFill>
                <a:latin typeface="+mn-lt"/>
                <a:ea typeface="+mn-ea"/>
                <a:cs typeface="+mn-cs"/>
              </a:rPr>
              <a:t>5.4 million of that owed to PCC by </a:t>
            </a:r>
            <a:r>
              <a:rPr lang="en-US" sz="1200" b="1" kern="1200" dirty="0" smtClean="0">
                <a:solidFill>
                  <a:schemeClr val="tx1"/>
                </a:solidFill>
                <a:latin typeface="+mn-lt"/>
                <a:ea typeface="+mn-ea"/>
                <a:cs typeface="+mn-cs"/>
              </a:rPr>
              <a:t>the State of California</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as a deferred payment) SEE SLIDE 5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Again the law states</a:t>
            </a:r>
            <a:r>
              <a:rPr lang="en-US" baseline="0" dirty="0" smtClean="0"/>
              <a:t> </a:t>
            </a:r>
            <a:r>
              <a:rPr lang="en-US" dirty="0" smtClean="0"/>
              <a:t>that</a:t>
            </a:r>
            <a:r>
              <a:rPr lang="en-US" baseline="0" dirty="0" smtClean="0"/>
              <a:t> the District must come to mutual a</a:t>
            </a:r>
            <a:r>
              <a:rPr lang="en-US" dirty="0" smtClean="0"/>
              <a:t>greement </a:t>
            </a:r>
            <a:r>
              <a:rPr lang="en-US" baseline="0" dirty="0" smtClean="0"/>
              <a:t>in the 10+1 categories outlined in AB 1725; the calendar falls within these categories.</a:t>
            </a:r>
            <a:r>
              <a:rPr lang="en-US" dirty="0" smtClean="0">
                <a:solidFill>
                  <a:srgbClr val="FFE747"/>
                </a:solidFill>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E747"/>
                </a:solidFill>
              </a:rPr>
              <a:t>&gt;or abiding by the </a:t>
            </a:r>
            <a:r>
              <a:rPr lang="en-US" smtClean="0">
                <a:solidFill>
                  <a:srgbClr val="FFE747"/>
                </a:solidFill>
              </a:rPr>
              <a:t>democratic process.</a:t>
            </a:r>
            <a:r>
              <a:rPr lang="en-US" baseline="0" smtClean="0">
                <a:solidFill>
                  <a:srgbClr val="FFE747"/>
                </a:solidFill>
              </a:rPr>
              <a:t> </a:t>
            </a:r>
            <a:endParaRPr lang="en-US" dirty="0" smtClean="0"/>
          </a:p>
        </p:txBody>
      </p:sp>
      <p:sp>
        <p:nvSpPr>
          <p:cNvPr id="4" name="Slide Number Placeholder 3"/>
          <p:cNvSpPr>
            <a:spLocks noGrp="1"/>
          </p:cNvSpPr>
          <p:nvPr>
            <p:ph type="sldNum" sz="quarter" idx="10"/>
          </p:nvPr>
        </p:nvSpPr>
        <p:spPr/>
        <p:txBody>
          <a:bodyPr/>
          <a:lstStyle/>
          <a:p>
            <a:fld id="{077CA1C5-8236-284A-A915-D7157EA4F370}"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 there is no Budgetary crisis.  </a:t>
            </a:r>
            <a:r>
              <a:rPr lang="en-US" dirty="0" smtClean="0"/>
              <a:t>PCC</a:t>
            </a:r>
            <a:r>
              <a:rPr lang="en-US" baseline="0" dirty="0" smtClean="0"/>
              <a:t>’s official report to the Chancellor’s Office says the the college </a:t>
            </a:r>
            <a:r>
              <a:rPr lang="en-US" b="1" baseline="0" dirty="0" smtClean="0"/>
              <a:t>DOES NOT “have significant fiscal problems that must be addressed”</a:t>
            </a:r>
          </a:p>
          <a:p>
            <a:endParaRPr lang="en-US" b="1" baseline="0" dirty="0" smtClean="0"/>
          </a:p>
          <a:p>
            <a:r>
              <a:rPr lang="en-US" b="1" baseline="0" dirty="0" smtClean="0"/>
              <a:t>Indeed, PCC has a minimum of $18 million surplus.</a:t>
            </a:r>
            <a:endParaRPr lang="en-US" b="1"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&gt;The </a:t>
            </a:r>
            <a:r>
              <a:rPr lang="en-US" b="1" dirty="0" smtClean="0"/>
              <a:t>$1,810,167</a:t>
            </a:r>
            <a:r>
              <a:rPr lang="en-US" dirty="0" smtClean="0"/>
              <a:t>.</a:t>
            </a:r>
            <a:r>
              <a:rPr lang="en-US" baseline="0" dirty="0" smtClean="0"/>
              <a:t> represents the district’s budget </a:t>
            </a:r>
            <a:r>
              <a:rPr lang="en-US" b="1" baseline="0" dirty="0" smtClean="0"/>
              <a:t>surplus NOT INCLUDING the State’s deferred payment of $5.4 million</a:t>
            </a:r>
            <a:r>
              <a:rPr lang="en-US" baseline="0" dirty="0" smtClean="0"/>
              <a:t> still pending.  Taking into account the state’s deferred payment  2011-12 ended with a 7.2 million.</a:t>
            </a:r>
          </a:p>
          <a:p>
            <a:endParaRPr lang="en-US" baseline="0" dirty="0" smtClean="0"/>
          </a:p>
          <a:p>
            <a:r>
              <a:rPr lang="en-US" baseline="0" dirty="0" smtClean="0"/>
              <a:t>&gt;State requires a 3% to 5% be held in reserve.  PCC has 17%+ in reserve</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&gt;SECTION Numbers (i.e.</a:t>
            </a:r>
            <a:r>
              <a:rPr lang="en-US" baseline="0" dirty="0" smtClean="0"/>
              <a:t> number of classes) offered in Winter &amp; Summer, taken from PCC Courier 9/20/12</a:t>
            </a:r>
          </a:p>
          <a:p>
            <a:r>
              <a:rPr lang="en-US" baseline="0" dirty="0" smtClean="0"/>
              <a:t> </a:t>
            </a:r>
          </a:p>
          <a:p>
            <a:r>
              <a:rPr lang="en-US" baseline="0" dirty="0" smtClean="0"/>
              <a:t>&gt;</a:t>
            </a:r>
            <a:r>
              <a:rPr lang="en-US" b="1" baseline="0" dirty="0" smtClean="0"/>
              <a:t>Approximately 8,000 students took the 271 sections offered last Winter (</a:t>
            </a:r>
            <a:r>
              <a:rPr lang="en-US" b="1" baseline="0" dirty="0" err="1" smtClean="0"/>
              <a:t>Brd</a:t>
            </a:r>
            <a:r>
              <a:rPr lang="en-US" b="1" baseline="0" dirty="0" smtClean="0"/>
              <a:t>. Meeting 8/29/12). </a:t>
            </a:r>
          </a:p>
          <a:p>
            <a:endParaRPr lang="en-US" b="1" baseline="0" dirty="0" smtClean="0"/>
          </a:p>
          <a:p>
            <a:pPr>
              <a:buFont typeface="Wingdings" pitchFamily="1" charset="2"/>
              <a:buChar char="Ø"/>
            </a:pPr>
            <a:endParaRPr lang="en-US" baseline="0" dirty="0" smtClean="0"/>
          </a:p>
          <a:p>
            <a:pPr>
              <a:buFont typeface="Wingdings" pitchFamily="1" charset="2"/>
              <a:buChar char="Ø"/>
            </a:pPr>
            <a:endParaRPr lang="en-US" baseline="0" dirty="0" smtClean="0"/>
          </a:p>
          <a:p>
            <a:pPr>
              <a:buFont typeface="Wingdings" pitchFamily="1" charset="2"/>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this amount worth disrupting the Student progress and program planning and confusing our transfer institutions?</a:t>
            </a:r>
          </a:p>
          <a:p>
            <a:endParaRPr lang="en-US" dirty="0" smtClean="0"/>
          </a:p>
          <a:p>
            <a:r>
              <a:rPr lang="en-US" dirty="0" smtClean="0"/>
              <a:t>Again,</a:t>
            </a:r>
            <a:r>
              <a:rPr lang="en-US" baseline="0" dirty="0" smtClean="0"/>
              <a:t> t</a:t>
            </a:r>
            <a:r>
              <a:rPr lang="en-US" dirty="0" smtClean="0"/>
              <a:t>he</a:t>
            </a:r>
            <a:r>
              <a:rPr lang="en-US" baseline="0" dirty="0" smtClean="0"/>
              <a:t> $2.1 million deficit reflected here does not take in to account the State reimbursement to PCC of $5.4 million. </a:t>
            </a:r>
            <a:endParaRPr lang="en-US" dirty="0" smtClean="0"/>
          </a:p>
        </p:txBody>
      </p:sp>
      <p:sp>
        <p:nvSpPr>
          <p:cNvPr id="4" name="Slide Number Placeholder 3"/>
          <p:cNvSpPr>
            <a:spLocks noGrp="1"/>
          </p:cNvSpPr>
          <p:nvPr>
            <p:ph type="sldNum" sz="quarter" idx="10"/>
          </p:nvPr>
        </p:nvSpPr>
        <p:spPr/>
        <p:txBody>
          <a:bodyPr/>
          <a:lstStyle/>
          <a:p>
            <a:fld id="{077CA1C5-8236-284A-A915-D7157EA4F370}"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&gt;There are actually far</a:t>
            </a:r>
            <a:r>
              <a:rPr lang="en-US" baseline="0" dirty="0" smtClean="0"/>
              <a:t> more than 8 positions but these represent whole new positions.  </a:t>
            </a:r>
            <a:r>
              <a:rPr lang="en-US" dirty="0" smtClean="0"/>
              <a:t>The</a:t>
            </a:r>
            <a:r>
              <a:rPr lang="en-US" baseline="0" dirty="0" smtClean="0"/>
              <a:t> n</a:t>
            </a:r>
            <a:r>
              <a:rPr lang="en-US" dirty="0" smtClean="0"/>
              <a:t>ew positions include: </a:t>
            </a:r>
            <a:r>
              <a:rPr lang="en-US" baseline="0" dirty="0" smtClean="0"/>
              <a:t>, Supervisor, HR (Management), </a:t>
            </a:r>
            <a:r>
              <a:rPr lang="en-US" b="1" dirty="0" smtClean="0"/>
              <a:t>Executive</a:t>
            </a:r>
            <a:r>
              <a:rPr lang="en-US" b="1" baseline="0" dirty="0" smtClean="0"/>
              <a:t> Director of HR</a:t>
            </a:r>
            <a:r>
              <a:rPr lang="en-US" baseline="0" dirty="0" smtClean="0"/>
              <a:t> (no longer one VP now two positions);  </a:t>
            </a:r>
            <a:r>
              <a:rPr lang="en-US" b="1" baseline="0" dirty="0" smtClean="0"/>
              <a:t>Internal Auditor/Compliance Officer</a:t>
            </a:r>
            <a:r>
              <a:rPr lang="en-US" baseline="0" dirty="0" smtClean="0"/>
              <a:t> (Exc.-Proposed), </a:t>
            </a:r>
            <a:r>
              <a:rPr lang="en-US" b="1" baseline="0" dirty="0" smtClean="0"/>
              <a:t>Controller Director of Fiscal Services </a:t>
            </a:r>
            <a:r>
              <a:rPr lang="en-US" b="0" baseline="0" dirty="0" smtClean="0"/>
              <a:t>(proposed)</a:t>
            </a:r>
            <a:r>
              <a:rPr lang="en-US" baseline="0" dirty="0" smtClean="0"/>
              <a:t>, </a:t>
            </a:r>
            <a:r>
              <a:rPr lang="en-US" b="1" baseline="0" dirty="0" smtClean="0"/>
              <a:t>Executive Director of Business Services </a:t>
            </a:r>
            <a:r>
              <a:rPr lang="en-US" baseline="0" dirty="0" smtClean="0"/>
              <a:t>(no longer VP now three positions) ; </a:t>
            </a:r>
            <a:r>
              <a:rPr lang="en-US" b="1" baseline="0" dirty="0" smtClean="0"/>
              <a:t>Dean of Library &amp; Online learning</a:t>
            </a:r>
            <a:r>
              <a:rPr lang="en-US" baseline="0" dirty="0" smtClean="0"/>
              <a:t>, </a:t>
            </a:r>
            <a:r>
              <a:rPr lang="en-US" baseline="0" dirty="0" err="1" smtClean="0"/>
              <a:t>Assis</a:t>
            </a:r>
            <a:r>
              <a:rPr lang="en-US" baseline="0" dirty="0" smtClean="0"/>
              <a:t>. Dean of Library (2 positions instead of one)</a:t>
            </a:r>
            <a:r>
              <a:rPr lang="en-US" b="1" baseline="0" dirty="0" smtClean="0"/>
              <a:t>; Dean of Faculty</a:t>
            </a:r>
            <a:r>
              <a:rPr lang="en-US" baseline="0" dirty="0" smtClean="0"/>
              <a:t>; </a:t>
            </a:r>
            <a:r>
              <a:rPr lang="en-US" b="1" baseline="0" dirty="0" smtClean="0"/>
              <a:t>Dean of Workforce Education</a:t>
            </a:r>
            <a:r>
              <a:rPr lang="en-US" baseline="0" dirty="0" smtClean="0"/>
              <a:t>; </a:t>
            </a:r>
            <a:r>
              <a:rPr lang="en-US" b="1" baseline="0" dirty="0" smtClean="0"/>
              <a:t>Assoc. Dean, Educational &amp; Program Review</a:t>
            </a:r>
            <a:r>
              <a:rPr lang="en-US" b="0" baseline="0" dirty="0" smtClean="0"/>
              <a:t>;</a:t>
            </a:r>
            <a:r>
              <a:rPr lang="en-US" b="1" baseline="0" dirty="0" smtClean="0"/>
              <a:t> Assoc. Dean, Teaching &amp; Learning Center</a:t>
            </a:r>
            <a:r>
              <a:rPr lang="en-US" baseline="0" dirty="0" smtClean="0"/>
              <a:t>.</a:t>
            </a:r>
            <a:r>
              <a:rPr lang="en-US" baseline="0" dirty="0" smtClean="0"/>
              <a:t> </a:t>
            </a:r>
          </a:p>
          <a:p>
            <a:endParaRPr lang="en-US" baseline="0" dirty="0" smtClean="0"/>
          </a:p>
          <a:p>
            <a:r>
              <a:rPr lang="en-US" dirty="0" smtClean="0"/>
              <a:t>&gt;Some</a:t>
            </a:r>
            <a:r>
              <a:rPr lang="en-US" baseline="0" dirty="0" smtClean="0"/>
              <a:t> new administrative hires have occurred without approved hiring committees, for example, (ironically) the Director of HR. The hiring committee members were not approved until after she was offered the position</a:t>
            </a:r>
            <a:r>
              <a:rPr lang="en-US" baseline="0" dirty="0" smtClean="0"/>
              <a:t>.</a:t>
            </a:r>
          </a:p>
          <a:p>
            <a:endParaRPr lang="en-US" baseline="0" dirty="0" smtClean="0"/>
          </a:p>
          <a:p>
            <a:r>
              <a:rPr lang="en-US" baseline="0" dirty="0" smtClean="0"/>
              <a:t>&gt;The Academic Senate in 2010-11 formally protested the creation of the new General Counsel position</a:t>
            </a:r>
            <a:r>
              <a:rPr lang="en-US" baseline="0" dirty="0" smtClean="0"/>
              <a:t>.</a:t>
            </a:r>
          </a:p>
          <a:p>
            <a:r>
              <a:rPr lang="en-US" baseline="0" dirty="0" smtClean="0"/>
              <a:t> </a:t>
            </a:r>
          </a:p>
          <a:p>
            <a:pPr>
              <a:buFont typeface="Wingdings" pitchFamily="1" charset="2"/>
              <a:buChar char="Ø"/>
            </a:pPr>
            <a:r>
              <a:rPr lang="en-US" baseline="0" dirty="0" smtClean="0"/>
              <a:t>$</a:t>
            </a:r>
            <a:r>
              <a:rPr lang="en-US" baseline="0" dirty="0" smtClean="0"/>
              <a:t>8.5 million just to evacuate the U-building and create the “Science Village” in portable classrooms.  </a:t>
            </a:r>
            <a:r>
              <a:rPr lang="en-US" b="1" baseline="0" dirty="0" smtClean="0"/>
              <a:t>The C, E, &amp; R buildings were given the same risk category rating (V) as the U building; the C-SA &amp; W buildings were given an even higher risk rating of VI</a:t>
            </a:r>
            <a:r>
              <a:rPr lang="en-US" baseline="0" dirty="0" smtClean="0"/>
              <a:t>.</a:t>
            </a:r>
            <a:r>
              <a:rPr lang="en-US" baseline="0" dirty="0" smtClean="0"/>
              <a:t> </a:t>
            </a:r>
          </a:p>
          <a:p>
            <a:pPr>
              <a:buFont typeface="Wingdings" pitchFamily="1" charset="2"/>
              <a:buChar char="Ø"/>
            </a:pPr>
            <a:endParaRPr lang="en-US" baseline="0" dirty="0" smtClean="0"/>
          </a:p>
          <a:p>
            <a:pPr>
              <a:buFont typeface="Wingdings" pitchFamily="1" charset="2"/>
              <a:buChar char="Ø"/>
            </a:pPr>
            <a:r>
              <a:rPr lang="en-US" sz="1200" kern="1200" dirty="0" smtClean="0">
                <a:solidFill>
                  <a:schemeClr val="tx1"/>
                </a:solidFill>
                <a:latin typeface="+mn-lt"/>
                <a:ea typeface="+mn-ea"/>
                <a:cs typeface="+mn-cs"/>
              </a:rPr>
              <a:t>Reported 10/6/12 in </a:t>
            </a:r>
            <a:r>
              <a:rPr lang="en-US" sz="1200" i="1" kern="1200" dirty="0" smtClean="0">
                <a:solidFill>
                  <a:schemeClr val="tx1"/>
                </a:solidFill>
                <a:latin typeface="+mn-lt"/>
                <a:ea typeface="+mn-ea"/>
                <a:cs typeface="+mn-cs"/>
              </a:rPr>
              <a:t>Pasadena Star News</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highest paid local college president is Mark Rocha of Pasadena City College</a:t>
            </a:r>
            <a:r>
              <a:rPr lang="en-US" sz="1200" kern="1200" dirty="0" smtClean="0">
                <a:solidFill>
                  <a:schemeClr val="tx1"/>
                </a:solidFill>
                <a:latin typeface="+mn-lt"/>
                <a:ea typeface="+mn-ea"/>
                <a:cs typeface="+mn-cs"/>
              </a:rPr>
              <a:t>. He was hired in July 2011 at a salary of $230,000. An automatic raise this year brought his salary to $235,000. According to Rocha's contract, his salary will continue to increase each year, </a:t>
            </a:r>
            <a:r>
              <a:rPr lang="en-US" sz="1200" b="1" kern="1200" dirty="0" smtClean="0">
                <a:solidFill>
                  <a:schemeClr val="tx1"/>
                </a:solidFill>
                <a:latin typeface="+mn-lt"/>
                <a:ea typeface="+mn-ea"/>
                <a:cs typeface="+mn-cs"/>
              </a:rPr>
              <a:t>reaching $265,000 in 2015</a:t>
            </a:r>
            <a:r>
              <a:rPr lang="en-US" sz="1200" kern="1200" dirty="0" smtClean="0">
                <a:solidFill>
                  <a:schemeClr val="tx1"/>
                </a:solidFill>
                <a:latin typeface="+mn-lt"/>
                <a:ea typeface="+mn-ea"/>
                <a:cs typeface="+mn-cs"/>
              </a:rPr>
              <a:t>.” Read more: </a:t>
            </a:r>
            <a:r>
              <a:rPr lang="en-US" sz="1200" u="sng" kern="1200" dirty="0" smtClean="0">
                <a:solidFill>
                  <a:schemeClr val="tx1"/>
                </a:solidFill>
                <a:latin typeface="+mn-lt"/>
                <a:ea typeface="+mn-ea"/>
                <a:cs typeface="+mn-cs"/>
                <a:hlinkClick r:id="rId3"/>
              </a:rPr>
              <a:t>http://www.pasadenastarnews.com/news/ci_21714374/local-community-college-presidents-earn-hundreds-thousands-salary?IADID=Search-www.pasadenastarnews.com-www.pasadenastarnews.com#ixzz28ldoUZLV</a:t>
            </a:r>
            <a:r>
              <a:rPr lang="en-US" baseline="0" dirty="0" smtClean="0"/>
              <a:t> </a:t>
            </a:r>
          </a:p>
          <a:p>
            <a:pPr>
              <a:buFont typeface="Wingdings" pitchFamily="1" charset="2"/>
              <a:buNone/>
            </a:pP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 8/29/12, The</a:t>
            </a:r>
            <a:r>
              <a:rPr lang="en-US" baseline="0" dirty="0" smtClean="0"/>
              <a:t> Board of Trustees took the incautious step of changing the “current approved” college calendar after its publication and after academic planning had taken place base on the published calendar.</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&gt;Academic Senate Pres., Dustin Hanvey, asked the BoT (8/29) to put off the vote until Oct. 1 to let faculty discuss the pedagogical issues involved in the change to the proposed “Trimester.” these issues would include the Unit value of courses in the new configuration and how our Educational partners (UC &amp; CSU) would interpret them (semesters &amp; quarters units differ).</a:t>
            </a:r>
          </a:p>
          <a:p>
            <a:endParaRPr lang="en-US" dirty="0" smtClean="0"/>
          </a:p>
          <a:p>
            <a:r>
              <a:rPr lang="en-US" baseline="0" dirty="0" smtClean="0"/>
              <a:t>Before the vote by the Trustees to eliminate Winter, Pres. Rocha reminded the Trustees of what he had told them in a meeting 2 months prior; the Board had “the absolute authority” to take money from the reserves to fund Winter, and the Board’s “clear guidance” to him was not to take money from the reserves.  Students, Faculty &amp; Staff have unanimously called for the reinstatement of Winter &amp;, in the first week of circulation, over 2,000 students have signed a petition requesting the reinstatement of Winter.</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&gt;Trustees Wah, Brown &amp; Thomson voted to postpone the vote until faculty could examine the issue.  Trustees </a:t>
            </a:r>
            <a:r>
              <a:rPr lang="en-US" b="1" baseline="0" dirty="0" smtClean="0"/>
              <a:t>Baum, Mann, Fellow and Martin forced a vote</a:t>
            </a:r>
            <a:r>
              <a:rPr lang="en-US" baseline="0" dirty="0" smtClean="0"/>
              <a:t>.  </a:t>
            </a:r>
            <a:r>
              <a:rPr lang="en-US" b="1" baseline="0" dirty="0" smtClean="0"/>
              <a:t>Only Trustee Brown voted against the calendar change, and Wah abstained</a:t>
            </a:r>
            <a:r>
              <a:rPr lang="en-US" baseline="0" dirty="0" smtClean="0"/>
              <a:t>.    </a:t>
            </a:r>
            <a:endParaRPr lang="en-US" sz="1200" b="1"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&gt;Thomson voted for the “Tentative” Calendar on the assurances of Dr. Bell and Dean Olivo that students who were ready to transfer would be able to take their necessary courses. Dr. Bell said “if we are able to identify these students, we will be able to serve their needs” (as recorded on Audio of BoT meeting 8/29/12).   The problem is our IT system does not do a good job of identifying these student.  The Board should know this as the purchase of a new computer operating system is also one of the things on which PCC is spending its money.</a:t>
            </a:r>
            <a:endParaRPr lang="en-US" dirty="0"/>
          </a:p>
        </p:txBody>
      </p:sp>
      <p:sp>
        <p:nvSpPr>
          <p:cNvPr id="4" name="Slide Number Placeholder 3"/>
          <p:cNvSpPr>
            <a:spLocks noGrp="1"/>
          </p:cNvSpPr>
          <p:nvPr>
            <p:ph type="sldNum" sz="quarter" idx="10"/>
          </p:nvPr>
        </p:nvSpPr>
        <p:spPr/>
        <p:txBody>
          <a:bodyPr/>
          <a:lstStyle/>
          <a:p>
            <a:fld id="{077CA1C5-8236-284A-A915-D7157EA4F37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DBD42-7E56-314B-ACB9-01503A7E2508}" type="datetimeFigureOut">
              <a:rPr lang="en-US" smtClean="0"/>
              <a:pPr/>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65E2BE-2D5D-034B-8BEB-2E840ED4FF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DBD42-7E56-314B-ACB9-01503A7E2508}" type="datetimeFigureOut">
              <a:rPr lang="en-US" smtClean="0"/>
              <a:pPr/>
              <a:t>10/8/12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5E2BE-2D5D-034B-8BEB-2E840ED4FF6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df"/><Relationship Id="rId3" Type="http://schemas.openxmlformats.org/officeDocument/2006/relationships/image" Target="../media/image2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df"/><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image" Target="../media/image22.jpeg"/><Relationship Id="rId5" Type="http://schemas.openxmlformats.org/officeDocument/2006/relationships/image" Target="../media/image23.jpeg"/><Relationship Id="rId6" Type="http://schemas.openxmlformats.org/officeDocument/2006/relationships/image" Target="../media/image24.jpeg"/><Relationship Id="rId7" Type="http://schemas.openxmlformats.org/officeDocument/2006/relationships/image" Target="../media/image25.jpeg"/><Relationship Id="rId8" Type="http://schemas.openxmlformats.org/officeDocument/2006/relationships/image" Target="../media/image26.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image" Target="../media/image28.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df"/><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75000">
              <a:schemeClr val="tx1">
                <a:lumMod val="85000"/>
                <a:lumOff val="1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3723"/>
            <a:ext cx="7772400" cy="1591319"/>
          </a:xfrm>
        </p:spPr>
        <p:txBody>
          <a:bodyPr/>
          <a:lstStyle/>
          <a:p>
            <a:r>
              <a:rPr lang="en-US" dirty="0" smtClean="0">
                <a:solidFill>
                  <a:schemeClr val="accent6">
                    <a:lumMod val="75000"/>
                  </a:schemeClr>
                </a:solidFill>
                <a:effectLst>
                  <a:outerShdw blurRad="50800" dist="50800" dir="2700000">
                    <a:schemeClr val="tx1">
                      <a:alpha val="43000"/>
                    </a:schemeClr>
                  </a:outerShdw>
                </a:effectLst>
              </a:rPr>
              <a:t>State Cuts to Education</a:t>
            </a:r>
            <a:endParaRPr lang="en-US" dirty="0">
              <a:solidFill>
                <a:schemeClr val="accent6">
                  <a:lumMod val="75000"/>
                </a:schemeClr>
              </a:solidFill>
              <a:effectLst>
                <a:outerShdw blurRad="50800" dist="50800" dir="2700000">
                  <a:schemeClr val="tx1">
                    <a:alpha val="43000"/>
                  </a:schemeClr>
                </a:outerShdw>
              </a:effectLst>
            </a:endParaRPr>
          </a:p>
        </p:txBody>
      </p:sp>
      <p:sp>
        <p:nvSpPr>
          <p:cNvPr id="3" name="Subtitle 2"/>
          <p:cNvSpPr>
            <a:spLocks noGrp="1"/>
          </p:cNvSpPr>
          <p:nvPr>
            <p:ph type="subTitle" idx="1"/>
          </p:nvPr>
        </p:nvSpPr>
        <p:spPr>
          <a:xfrm>
            <a:off x="1371600" y="3095043"/>
            <a:ext cx="6400800" cy="3211836"/>
          </a:xfrm>
        </p:spPr>
        <p:txBody>
          <a:bodyPr/>
          <a:lstStyle/>
          <a:p>
            <a:r>
              <a:rPr lang="en-US" dirty="0" smtClean="0">
                <a:solidFill>
                  <a:schemeClr val="tx2">
                    <a:lumMod val="40000"/>
                    <a:lumOff val="60000"/>
                  </a:schemeClr>
                </a:solidFill>
              </a:rPr>
              <a:t>There is a real crisis in the funding of public education in the State of California</a:t>
            </a:r>
            <a:endParaRPr lang="en-US" dirty="0">
              <a:solidFill>
                <a:schemeClr val="tx2">
                  <a:lumMod val="40000"/>
                  <a:lumOff val="60000"/>
                </a:schemeClr>
              </a:solidFill>
            </a:endParaRPr>
          </a:p>
        </p:txBody>
      </p:sp>
      <p:pic>
        <p:nvPicPr>
          <p:cNvPr id="4" name="Picture 3"/>
          <p:cNvPicPr>
            <a:picLocks noChangeAspect="1"/>
          </p:cNvPicPr>
          <p:nvPr/>
        </p:nvPicPr>
        <mc:AlternateContent xmlns:ma="http://schemas.microsoft.com/office/mac/drawingml/2008/main">
          <mc:Choice Requires="ma">
            <p:blipFill>
              <a:blip r:embed="rId2"/>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tretch>
                <a:fillRect/>
              </a:stretch>
            </p:blipFill>
          </mc:Fallback>
        </mc:AlternateContent>
        <p:spPr>
          <a:xfrm flipH="1">
            <a:off x="4861228" y="4511170"/>
            <a:ext cx="4044647" cy="21641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effectLst>
                  <a:outerShdw blurRad="50800" dist="38100" dir="13500000" algn="tl">
                    <a:srgbClr val="000000">
                      <a:alpha val="43000"/>
                    </a:srgbClr>
                  </a:outerShdw>
                </a:effectLst>
              </a:rPr>
              <a:t>New Calendar &amp; </a:t>
            </a:r>
            <a:r>
              <a:rPr lang="en-US" u="sng" dirty="0" smtClean="0">
                <a:solidFill>
                  <a:srgbClr val="FF0000"/>
                </a:solidFill>
                <a:effectLst>
                  <a:outerShdw blurRad="50800" dist="38100" dir="13500000" algn="tl">
                    <a:srgbClr val="000000">
                      <a:alpha val="43000"/>
                    </a:srgbClr>
                  </a:outerShdw>
                </a:effectLst>
              </a:rPr>
              <a:t>No Winter</a:t>
            </a:r>
            <a:endParaRPr lang="en-US" u="sng" dirty="0">
              <a:solidFill>
                <a:srgbClr val="FF0000"/>
              </a:solidFill>
              <a:effectLst>
                <a:outerShdw blurRad="50800" dist="38100" dir="13500000" algn="tl">
                  <a:srgbClr val="000000">
                    <a:alpha val="43000"/>
                  </a:srgbClr>
                </a:outerShdw>
              </a:effectLst>
            </a:endParaRPr>
          </a:p>
        </p:txBody>
      </p:sp>
      <p:sp>
        <p:nvSpPr>
          <p:cNvPr id="4" name="Content Placeholder 3"/>
          <p:cNvSpPr>
            <a:spLocks noGrp="1"/>
          </p:cNvSpPr>
          <p:nvPr>
            <p:ph sz="half" idx="1"/>
          </p:nvPr>
        </p:nvSpPr>
        <p:spPr>
          <a:xfrm>
            <a:off x="609600" y="1143000"/>
            <a:ext cx="4038600" cy="4525963"/>
          </a:xfrm>
        </p:spPr>
        <p:txBody>
          <a:bodyPr>
            <a:normAutofit/>
          </a:bodyPr>
          <a:lstStyle/>
          <a:p>
            <a:pPr algn="ctr">
              <a:buNone/>
            </a:pPr>
            <a:r>
              <a:rPr lang="en-US" dirty="0" smtClean="0">
                <a:solidFill>
                  <a:srgbClr val="FFFFFF"/>
                </a:solidFill>
              </a:rPr>
              <a:t>Current</a:t>
            </a:r>
            <a:r>
              <a:rPr lang="en-US" dirty="0" smtClean="0">
                <a:ln>
                  <a:solidFill>
                    <a:srgbClr val="800000"/>
                  </a:solidFill>
                </a:ln>
              </a:rPr>
              <a:t> </a:t>
            </a:r>
            <a:r>
              <a:rPr lang="en-US" dirty="0" smtClean="0">
                <a:solidFill>
                  <a:schemeClr val="bg1"/>
                </a:solidFill>
              </a:rPr>
              <a:t>Calendar</a:t>
            </a:r>
            <a:r>
              <a:rPr lang="en-US" dirty="0" smtClean="0">
                <a:ln>
                  <a:solidFill>
                    <a:srgbClr val="800000"/>
                  </a:solidFill>
                </a:ln>
              </a:rPr>
              <a:t> </a:t>
            </a:r>
          </a:p>
          <a:p>
            <a:pPr algn="ctr">
              <a:buNone/>
            </a:pPr>
            <a:r>
              <a:rPr lang="en-US" u="sng" dirty="0" smtClean="0">
                <a:solidFill>
                  <a:srgbClr val="FFFFFF"/>
                </a:solidFill>
              </a:rPr>
              <a:t>2012-2013</a:t>
            </a:r>
          </a:p>
          <a:p>
            <a:pPr>
              <a:buNone/>
            </a:pPr>
            <a:r>
              <a:rPr lang="en-US" b="1" dirty="0" smtClean="0">
                <a:solidFill>
                  <a:srgbClr val="FFFFFF"/>
                </a:solidFill>
              </a:rPr>
              <a:t>Fall:</a:t>
            </a:r>
            <a:r>
              <a:rPr lang="en-US" b="1" dirty="0" smtClean="0"/>
              <a:t> </a:t>
            </a:r>
            <a:r>
              <a:rPr lang="en-US" dirty="0" smtClean="0"/>
              <a:t>Aug 27—Dec 16</a:t>
            </a:r>
          </a:p>
          <a:p>
            <a:pPr>
              <a:buNone/>
            </a:pPr>
            <a:r>
              <a:rPr lang="en-US" b="1" dirty="0" smtClean="0">
                <a:ln>
                  <a:solidFill>
                    <a:schemeClr val="bg1"/>
                  </a:solidFill>
                </a:ln>
                <a:solidFill>
                  <a:srgbClr val="FF0000"/>
                </a:solidFill>
              </a:rPr>
              <a:t>Winter:</a:t>
            </a:r>
            <a:r>
              <a:rPr lang="en-US" b="1" dirty="0" smtClean="0"/>
              <a:t> </a:t>
            </a:r>
            <a:r>
              <a:rPr lang="en-US" dirty="0" smtClean="0"/>
              <a:t>Jan 7-Feb 14</a:t>
            </a:r>
          </a:p>
          <a:p>
            <a:pPr>
              <a:buNone/>
            </a:pPr>
            <a:r>
              <a:rPr lang="en-US" b="1" dirty="0" smtClean="0">
                <a:solidFill>
                  <a:srgbClr val="FFFFFF"/>
                </a:solidFill>
              </a:rPr>
              <a:t>Spring: </a:t>
            </a:r>
            <a:r>
              <a:rPr lang="en-US" dirty="0" smtClean="0"/>
              <a:t>Feb 19—Jun 19</a:t>
            </a:r>
          </a:p>
          <a:p>
            <a:pPr>
              <a:buNone/>
            </a:pPr>
            <a:r>
              <a:rPr lang="en-US" b="1" dirty="0" smtClean="0">
                <a:solidFill>
                  <a:srgbClr val="FFFFFF"/>
                </a:solidFill>
              </a:rPr>
              <a:t>Summer:</a:t>
            </a:r>
            <a:r>
              <a:rPr lang="en-US" b="1" dirty="0" smtClean="0"/>
              <a:t> </a:t>
            </a:r>
            <a:r>
              <a:rPr lang="en-US" dirty="0" smtClean="0"/>
              <a:t>Jun 24—Aug 24</a:t>
            </a:r>
          </a:p>
          <a:p>
            <a:pPr>
              <a:buNone/>
            </a:pPr>
            <a:endParaRPr lang="en-US" dirty="0" smtClean="0"/>
          </a:p>
          <a:p>
            <a:pPr>
              <a:buNone/>
            </a:pPr>
            <a:endParaRPr lang="en-US" b="1" dirty="0" smtClean="0"/>
          </a:p>
          <a:p>
            <a:pPr>
              <a:buNone/>
            </a:pPr>
            <a:endParaRPr lang="en-US" sz="2400" dirty="0" smtClean="0"/>
          </a:p>
          <a:p>
            <a:pPr>
              <a:buNone/>
            </a:pPr>
            <a:endParaRPr lang="en-US" sz="2400" dirty="0" smtClean="0"/>
          </a:p>
          <a:p>
            <a:pPr>
              <a:buNone/>
            </a:pPr>
            <a:endParaRPr lang="en-US" dirty="0"/>
          </a:p>
        </p:txBody>
      </p:sp>
      <p:sp>
        <p:nvSpPr>
          <p:cNvPr id="5" name="Content Placeholder 4"/>
          <p:cNvSpPr>
            <a:spLocks noGrp="1"/>
          </p:cNvSpPr>
          <p:nvPr>
            <p:ph sz="half" idx="2"/>
          </p:nvPr>
        </p:nvSpPr>
        <p:spPr>
          <a:xfrm>
            <a:off x="4648200" y="1143000"/>
            <a:ext cx="4038600" cy="4525963"/>
          </a:xfrm>
        </p:spPr>
        <p:txBody>
          <a:bodyPr>
            <a:normAutofit/>
          </a:bodyPr>
          <a:lstStyle/>
          <a:p>
            <a:pPr algn="ctr">
              <a:buNone/>
            </a:pPr>
            <a:r>
              <a:rPr lang="en-US" dirty="0" smtClean="0"/>
              <a:t> </a:t>
            </a:r>
            <a:r>
              <a:rPr lang="en-US" dirty="0" smtClean="0">
                <a:solidFill>
                  <a:srgbClr val="FFFFFF"/>
                </a:solidFill>
              </a:rPr>
              <a:t>Imposed* “Tentative” Calendar</a:t>
            </a:r>
          </a:p>
          <a:p>
            <a:pPr algn="ctr">
              <a:buNone/>
            </a:pPr>
            <a:r>
              <a:rPr lang="en-US" u="sng" dirty="0" smtClean="0">
                <a:solidFill>
                  <a:srgbClr val="FFFFFF"/>
                </a:solidFill>
              </a:rPr>
              <a:t>2012-13</a:t>
            </a:r>
          </a:p>
          <a:p>
            <a:pPr>
              <a:buNone/>
            </a:pPr>
            <a:r>
              <a:rPr lang="en-US" b="1" dirty="0" smtClean="0">
                <a:solidFill>
                  <a:srgbClr val="FFFFFF"/>
                </a:solidFill>
              </a:rPr>
              <a:t>Fall:</a:t>
            </a:r>
            <a:r>
              <a:rPr lang="en-US" b="1" dirty="0" smtClean="0"/>
              <a:t> </a:t>
            </a:r>
            <a:r>
              <a:rPr lang="en-US" dirty="0" smtClean="0"/>
              <a:t>Aug 27—Dec 16</a:t>
            </a:r>
          </a:p>
          <a:p>
            <a:pPr>
              <a:buNone/>
            </a:pPr>
            <a:r>
              <a:rPr lang="en-US" b="1" dirty="0" smtClean="0">
                <a:solidFill>
                  <a:srgbClr val="FFFFFF"/>
                </a:solidFill>
              </a:rPr>
              <a:t>Spring:</a:t>
            </a:r>
            <a:r>
              <a:rPr lang="en-US" b="1" dirty="0" smtClean="0"/>
              <a:t> </a:t>
            </a:r>
            <a:r>
              <a:rPr lang="en-US" dirty="0" smtClean="0"/>
              <a:t>Jan 7—May 5</a:t>
            </a:r>
          </a:p>
          <a:p>
            <a:pPr>
              <a:buNone/>
            </a:pPr>
            <a:r>
              <a:rPr lang="en-US" b="1" dirty="0" smtClean="0">
                <a:solidFill>
                  <a:srgbClr val="FFFFFF"/>
                </a:solidFill>
              </a:rPr>
              <a:t>Summer:</a:t>
            </a:r>
            <a:r>
              <a:rPr lang="en-US" b="1" dirty="0" smtClean="0"/>
              <a:t> </a:t>
            </a:r>
            <a:r>
              <a:rPr lang="en-US" dirty="0" smtClean="0"/>
              <a:t>May 13—Aug2</a:t>
            </a:r>
          </a:p>
          <a:p>
            <a:pPr algn="r">
              <a:buNone/>
            </a:pPr>
            <a:r>
              <a:rPr lang="en-US" dirty="0" smtClean="0">
                <a:solidFill>
                  <a:srgbClr val="FFFFFF"/>
                </a:solidFill>
              </a:rPr>
              <a:t>*On PCC Website</a:t>
            </a:r>
          </a:p>
          <a:p>
            <a:pPr>
              <a:buNone/>
            </a:pPr>
            <a:endParaRPr lang="en-US" dirty="0"/>
          </a:p>
        </p:txBody>
      </p:sp>
      <p:sp>
        <p:nvSpPr>
          <p:cNvPr id="7" name="TextBox 6"/>
          <p:cNvSpPr txBox="1"/>
          <p:nvPr/>
        </p:nvSpPr>
        <p:spPr>
          <a:xfrm>
            <a:off x="3671839" y="6479416"/>
            <a:ext cx="1952722" cy="369332"/>
          </a:xfrm>
          <a:prstGeom prst="rect">
            <a:avLst/>
          </a:prstGeom>
          <a:noFill/>
        </p:spPr>
        <p:txBody>
          <a:bodyPr wrap="square" rtlCol="0">
            <a:spAutoFit/>
          </a:bodyPr>
          <a:lstStyle/>
          <a:p>
            <a:pPr algn="ctr"/>
            <a:r>
              <a:rPr lang="en-US" b="1" dirty="0" smtClean="0"/>
              <a:t>Confused?</a:t>
            </a:r>
            <a:endParaRPr lang="en-US" b="1" dirty="0"/>
          </a:p>
        </p:txBody>
      </p:sp>
      <p:pic>
        <p:nvPicPr>
          <p:cNvPr id="9" name="Picture 8" descr="images-1.jpeg"/>
          <p:cNvPicPr>
            <a:picLocks noChangeAspect="1"/>
          </p:cNvPicPr>
          <p:nvPr/>
        </p:nvPicPr>
        <p:blipFill>
          <a:blip r:embed="rId3">
            <a:alphaModFix amt="81000"/>
          </a:blip>
          <a:stretch>
            <a:fillRect/>
          </a:stretch>
        </p:blipFill>
        <p:spPr>
          <a:xfrm>
            <a:off x="3273425" y="4519659"/>
            <a:ext cx="2628900" cy="195975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65000"/>
          </a:schemeClr>
        </a:solidFill>
        <a:effectLst/>
      </p:bgPr>
    </p:bg>
    <p:spTree>
      <p:nvGrpSpPr>
        <p:cNvPr id="1" name=""/>
        <p:cNvGrpSpPr/>
        <p:nvPr/>
      </p:nvGrpSpPr>
      <p:grpSpPr>
        <a:xfrm>
          <a:off x="0" y="0"/>
          <a:ext cx="0" cy="0"/>
          <a:chOff x="0" y="0"/>
          <a:chExt cx="0" cy="0"/>
        </a:xfrm>
      </p:grpSpPr>
      <p:pic>
        <p:nvPicPr>
          <p:cNvPr id="6" name="Picture 5" descr="images-4.jpeg"/>
          <p:cNvPicPr>
            <a:picLocks noChangeAspect="1"/>
          </p:cNvPicPr>
          <p:nvPr/>
        </p:nvPicPr>
        <p:blipFill>
          <a:blip r:embed="rId3">
            <a:alphaModFix amt="56000"/>
          </a:blip>
          <a:stretch>
            <a:fillRect/>
          </a:stretch>
        </p:blipFill>
        <p:spPr>
          <a:xfrm>
            <a:off x="1324574" y="0"/>
            <a:ext cx="6554594" cy="1600200"/>
          </a:xfrm>
          <a:prstGeom prst="rect">
            <a:avLst/>
          </a:prstGeom>
        </p:spPr>
      </p:pic>
      <p:sp>
        <p:nvSpPr>
          <p:cNvPr id="2" name="Title 1"/>
          <p:cNvSpPr>
            <a:spLocks noGrp="1"/>
          </p:cNvSpPr>
          <p:nvPr>
            <p:ph type="title"/>
          </p:nvPr>
        </p:nvSpPr>
        <p:spPr/>
        <p:txBody>
          <a:bodyPr/>
          <a:lstStyle/>
          <a:p>
            <a:r>
              <a:rPr lang="en-US" dirty="0" smtClean="0"/>
              <a:t>Benefits of Current Calendar</a:t>
            </a:r>
            <a:endParaRPr lang="en-US" dirty="0"/>
          </a:p>
        </p:txBody>
      </p:sp>
      <p:sp>
        <p:nvSpPr>
          <p:cNvPr id="3" name="Content Placeholder 2"/>
          <p:cNvSpPr>
            <a:spLocks noGrp="1"/>
          </p:cNvSpPr>
          <p:nvPr>
            <p:ph idx="1"/>
          </p:nvPr>
        </p:nvSpPr>
        <p:spPr/>
        <p:txBody>
          <a:bodyPr/>
          <a:lstStyle/>
          <a:p>
            <a:r>
              <a:rPr lang="en-US" dirty="0" smtClean="0">
                <a:solidFill>
                  <a:srgbClr val="000000"/>
                </a:solidFill>
              </a:rPr>
              <a:t>Our current calendar allows students to complete </a:t>
            </a:r>
            <a:r>
              <a:rPr lang="en-US" u="sng" dirty="0" smtClean="0">
                <a:solidFill>
                  <a:srgbClr val="000000"/>
                </a:solidFill>
              </a:rPr>
              <a:t>3 class terms</a:t>
            </a:r>
            <a:r>
              <a:rPr lang="en-US" dirty="0" smtClean="0">
                <a:solidFill>
                  <a:srgbClr val="000000"/>
                </a:solidFill>
              </a:rPr>
              <a:t>: </a:t>
            </a:r>
            <a:r>
              <a:rPr lang="en-US" dirty="0" smtClean="0">
                <a:solidFill>
                  <a:schemeClr val="accent6">
                    <a:lumMod val="50000"/>
                  </a:schemeClr>
                </a:solidFill>
              </a:rPr>
              <a:t>Fall, Winter</a:t>
            </a:r>
            <a:r>
              <a:rPr lang="en-US" dirty="0" smtClean="0">
                <a:solidFill>
                  <a:srgbClr val="000000"/>
                </a:solidFill>
              </a:rPr>
              <a:t> and </a:t>
            </a:r>
            <a:r>
              <a:rPr lang="en-US" dirty="0" smtClean="0">
                <a:solidFill>
                  <a:srgbClr val="984807"/>
                </a:solidFill>
              </a:rPr>
              <a:t>Spring</a:t>
            </a:r>
            <a:r>
              <a:rPr lang="en-US" dirty="0" smtClean="0">
                <a:solidFill>
                  <a:srgbClr val="000000"/>
                </a:solidFill>
              </a:rPr>
              <a:t> that can be applied toward completion of their educational goals or Fall admission to the UC and CSU campuses.</a:t>
            </a:r>
          </a:p>
          <a:p>
            <a:r>
              <a:rPr lang="en-US" dirty="0" smtClean="0">
                <a:solidFill>
                  <a:srgbClr val="000000"/>
                </a:solidFill>
              </a:rPr>
              <a:t>While the imposed "tentative" calendar only allows students to complete </a:t>
            </a:r>
            <a:r>
              <a:rPr lang="en-US" u="sng" dirty="0" smtClean="0">
                <a:solidFill>
                  <a:srgbClr val="000000"/>
                </a:solidFill>
              </a:rPr>
              <a:t>2 class terms</a:t>
            </a:r>
            <a:r>
              <a:rPr lang="en-US" dirty="0" smtClean="0">
                <a:solidFill>
                  <a:srgbClr val="000000"/>
                </a:solidFill>
              </a:rPr>
              <a:t>: </a:t>
            </a:r>
            <a:r>
              <a:rPr lang="en-US" dirty="0" smtClean="0">
                <a:solidFill>
                  <a:srgbClr val="984807"/>
                </a:solidFill>
              </a:rPr>
              <a:t>Fall </a:t>
            </a:r>
            <a:r>
              <a:rPr lang="en-US" dirty="0" smtClean="0"/>
              <a:t>and</a:t>
            </a:r>
            <a:r>
              <a:rPr lang="en-US" dirty="0" smtClean="0">
                <a:solidFill>
                  <a:srgbClr val="984807"/>
                </a:solidFill>
              </a:rPr>
              <a:t> Spring</a:t>
            </a:r>
            <a:r>
              <a:rPr lang="en-US" dirty="0" smtClean="0">
                <a:solidFill>
                  <a:srgbClr val="000000"/>
                </a:solidFill>
              </a:rPr>
              <a:t>.</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10"/>
            <a:ext cx="8229600" cy="1104472"/>
          </a:xfrm>
        </p:spPr>
        <p:txBody>
          <a:bodyPr>
            <a:normAutofit/>
          </a:bodyPr>
          <a:lstStyle/>
          <a:p>
            <a:r>
              <a:rPr lang="en-US" dirty="0" smtClean="0">
                <a:solidFill>
                  <a:srgbClr val="FFFF00"/>
                </a:solidFill>
                <a:effectLst>
                  <a:glow rad="63500">
                    <a:schemeClr val="accent5">
                      <a:alpha val="75000"/>
                    </a:schemeClr>
                  </a:glow>
                </a:effectLst>
              </a:rPr>
              <a:t> Calendar Confusion</a:t>
            </a:r>
            <a:br>
              <a:rPr lang="en-US" dirty="0" smtClean="0">
                <a:solidFill>
                  <a:srgbClr val="FFFF00"/>
                </a:solidFill>
                <a:effectLst>
                  <a:glow rad="63500">
                    <a:schemeClr val="accent5">
                      <a:alpha val="75000"/>
                    </a:schemeClr>
                  </a:glow>
                </a:effectLst>
              </a:rPr>
            </a:br>
            <a:endParaRPr lang="en-US" sz="2222" dirty="0">
              <a:solidFill>
                <a:srgbClr val="FFFF00"/>
              </a:solidFill>
              <a:effectLst>
                <a:glow rad="63500">
                  <a:schemeClr val="accent5">
                    <a:alpha val="75000"/>
                  </a:schemeClr>
                </a:glow>
              </a:effectLst>
            </a:endParaRPr>
          </a:p>
        </p:txBody>
      </p:sp>
      <p:sp>
        <p:nvSpPr>
          <p:cNvPr id="3" name="Content Placeholder 2"/>
          <p:cNvSpPr>
            <a:spLocks noGrp="1"/>
          </p:cNvSpPr>
          <p:nvPr>
            <p:ph idx="1"/>
          </p:nvPr>
        </p:nvSpPr>
        <p:spPr>
          <a:xfrm>
            <a:off x="457200" y="1720474"/>
            <a:ext cx="8229600" cy="4792749"/>
          </a:xfrm>
        </p:spPr>
        <p:txBody>
          <a:bodyPr>
            <a:normAutofit fontScale="92500" lnSpcReduction="20000"/>
          </a:bodyPr>
          <a:lstStyle/>
          <a:p>
            <a:pPr>
              <a:buFont typeface="Wingdings" charset="2"/>
              <a:buChar char="Ø"/>
            </a:pPr>
            <a:r>
              <a:rPr lang="en-US" dirty="0" smtClean="0">
                <a:solidFill>
                  <a:schemeClr val="bg1"/>
                </a:solidFill>
              </a:rPr>
              <a:t>Spring begins on January 7</a:t>
            </a:r>
            <a:r>
              <a:rPr lang="en-US" dirty="0" smtClean="0">
                <a:solidFill>
                  <a:srgbClr val="FFFF00"/>
                </a:solidFill>
              </a:rPr>
              <a:t> </a:t>
            </a:r>
            <a:r>
              <a:rPr lang="en-US" dirty="0" smtClean="0">
                <a:solidFill>
                  <a:schemeClr val="bg1"/>
                </a:solidFill>
              </a:rPr>
              <a:t>in the New Calendar</a:t>
            </a:r>
            <a:r>
              <a:rPr lang="en-US" dirty="0" smtClean="0">
                <a:solidFill>
                  <a:srgbClr val="FFFF00"/>
                </a:solidFill>
              </a:rPr>
              <a:t>, </a:t>
            </a:r>
            <a:r>
              <a:rPr lang="en-US" u="sng" dirty="0" smtClean="0">
                <a:solidFill>
                  <a:srgbClr val="FFFF00"/>
                </a:solidFill>
              </a:rPr>
              <a:t>not approved</a:t>
            </a:r>
            <a:r>
              <a:rPr lang="en-US" dirty="0" smtClean="0">
                <a:solidFill>
                  <a:srgbClr val="FFFF00"/>
                </a:solidFill>
              </a:rPr>
              <a:t> through Shared Governance.</a:t>
            </a:r>
          </a:p>
          <a:p>
            <a:pPr>
              <a:buNone/>
            </a:pPr>
            <a:endParaRPr lang="en-US" dirty="0" smtClean="0">
              <a:solidFill>
                <a:srgbClr val="FFFF00"/>
              </a:solidFill>
            </a:endParaRPr>
          </a:p>
          <a:p>
            <a:pPr>
              <a:buFont typeface="Wingdings" charset="2"/>
              <a:buChar char="Ø"/>
            </a:pPr>
            <a:r>
              <a:rPr lang="en-US" dirty="0" smtClean="0">
                <a:solidFill>
                  <a:srgbClr val="FFFF00"/>
                </a:solidFill>
              </a:rPr>
              <a:t>PCC’s website promises “all students will have classes in the winter starting January 7,” but </a:t>
            </a:r>
            <a:r>
              <a:rPr lang="en-US" dirty="0" smtClean="0">
                <a:solidFill>
                  <a:srgbClr val="FFFFFF"/>
                </a:solidFill>
              </a:rPr>
              <a:t>these are </a:t>
            </a:r>
            <a:r>
              <a:rPr lang="en-US" u="sng" dirty="0" smtClean="0">
                <a:solidFill>
                  <a:srgbClr val="FFFFFF"/>
                </a:solidFill>
              </a:rPr>
              <a:t>NOT Winter</a:t>
            </a:r>
            <a:r>
              <a:rPr lang="en-US" dirty="0" smtClean="0">
                <a:solidFill>
                  <a:srgbClr val="FFFFFF"/>
                </a:solidFill>
              </a:rPr>
              <a:t> classes</a:t>
            </a:r>
            <a:r>
              <a:rPr lang="en-US" dirty="0" smtClean="0">
                <a:solidFill>
                  <a:schemeClr val="bg1"/>
                </a:solidFill>
              </a:rPr>
              <a:t>. </a:t>
            </a:r>
          </a:p>
          <a:p>
            <a:pPr>
              <a:buNone/>
            </a:pPr>
            <a:endParaRPr lang="en-US" dirty="0" smtClean="0">
              <a:solidFill>
                <a:srgbClr val="FF6600"/>
              </a:solidFill>
            </a:endParaRPr>
          </a:p>
          <a:p>
            <a:pPr>
              <a:buFont typeface="Wingdings" charset="2"/>
              <a:buChar char="Ø"/>
            </a:pPr>
            <a:r>
              <a:rPr lang="en-US" dirty="0" smtClean="0">
                <a:solidFill>
                  <a:srgbClr val="FFFF00"/>
                </a:solidFill>
              </a:rPr>
              <a:t>Student Success Taskforce: The longer it takes students to get through their course work</a:t>
            </a:r>
            <a:r>
              <a:rPr lang="en-US" dirty="0" smtClean="0">
                <a:solidFill>
                  <a:srgbClr val="FFE747"/>
                </a:solidFill>
              </a:rPr>
              <a:t> </a:t>
            </a:r>
            <a:r>
              <a:rPr lang="en-US" dirty="0" smtClean="0">
                <a:solidFill>
                  <a:srgbClr val="FFFFFF"/>
                </a:solidFill>
              </a:rPr>
              <a:t>the less likely they are to complete their educational goals</a:t>
            </a:r>
            <a:r>
              <a:rPr lang="en-US" dirty="0" smtClean="0">
                <a:solidFill>
                  <a:srgbClr val="FFFF00"/>
                </a:solidFill>
              </a:rPr>
              <a:t>.</a:t>
            </a:r>
          </a:p>
          <a:p>
            <a:endParaRPr lang="en-US" dirty="0"/>
          </a:p>
        </p:txBody>
      </p:sp>
      <p:pic>
        <p:nvPicPr>
          <p:cNvPr id="4" name="Picture 3" descr="images-5.jpeg"/>
          <p:cNvPicPr>
            <a:picLocks noChangeAspect="1"/>
          </p:cNvPicPr>
          <p:nvPr/>
        </p:nvPicPr>
        <p:blipFill>
          <a:blip r:embed="rId3">
            <a:alphaModFix/>
          </a:blip>
          <a:stretch>
            <a:fillRect/>
          </a:stretch>
        </p:blipFill>
        <p:spPr>
          <a:xfrm>
            <a:off x="7087154" y="-1"/>
            <a:ext cx="2056846" cy="17204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8594"/>
          </a:xfrm>
        </p:spPr>
        <p:txBody>
          <a:bodyPr>
            <a:normAutofit/>
          </a:bodyPr>
          <a:lstStyle/>
          <a:p>
            <a:r>
              <a:rPr lang="en-US" dirty="0" smtClean="0">
                <a:solidFill>
                  <a:srgbClr val="FFFFFF"/>
                </a:solidFill>
                <a:effectLst>
                  <a:glow rad="101600">
                    <a:schemeClr val="accent6">
                      <a:alpha val="75000"/>
                    </a:schemeClr>
                  </a:glow>
                </a:effectLst>
              </a:rPr>
              <a:t>Open Democratic Process?</a:t>
            </a:r>
            <a:endParaRPr lang="en-US" dirty="0">
              <a:solidFill>
                <a:srgbClr val="FFFFFF"/>
              </a:solidFill>
              <a:effectLst>
                <a:glow rad="101600">
                  <a:schemeClr val="accent6">
                    <a:alpha val="75000"/>
                  </a:schemeClr>
                </a:glow>
              </a:effectLst>
            </a:endParaRPr>
          </a:p>
        </p:txBody>
      </p:sp>
      <p:sp>
        <p:nvSpPr>
          <p:cNvPr id="3" name="Content Placeholder 2"/>
          <p:cNvSpPr>
            <a:spLocks noGrp="1"/>
          </p:cNvSpPr>
          <p:nvPr>
            <p:ph idx="1"/>
          </p:nvPr>
        </p:nvSpPr>
        <p:spPr>
          <a:xfrm>
            <a:off x="457200" y="1600200"/>
            <a:ext cx="8229600" cy="4812965"/>
          </a:xfrm>
        </p:spPr>
        <p:txBody>
          <a:bodyPr>
            <a:normAutofit lnSpcReduction="10000"/>
          </a:bodyPr>
          <a:lstStyle/>
          <a:p>
            <a:r>
              <a:rPr lang="en-US" dirty="0" smtClean="0">
                <a:solidFill>
                  <a:srgbClr val="FFFFFF"/>
                </a:solidFill>
              </a:rPr>
              <a:t>AB 1725 assures that all parts of the campus community take part in the large decisions that affect campus life.</a:t>
            </a:r>
          </a:p>
          <a:p>
            <a:endParaRPr lang="en-US" dirty="0" smtClean="0"/>
          </a:p>
          <a:p>
            <a:endParaRPr lang="en-US" dirty="0" smtClean="0"/>
          </a:p>
          <a:p>
            <a:pPr>
              <a:buNone/>
            </a:pPr>
            <a:endParaRPr lang="en-US" dirty="0" smtClean="0"/>
          </a:p>
          <a:p>
            <a:r>
              <a:rPr lang="en-US" dirty="0" smtClean="0">
                <a:ln>
                  <a:solidFill>
                    <a:srgbClr val="EEECE1">
                      <a:alpha val="0"/>
                    </a:srgbClr>
                  </a:solidFill>
                </a:ln>
                <a:solidFill>
                  <a:srgbClr val="FFFFFF"/>
                </a:solidFill>
              </a:rPr>
              <a:t>Calendar Decisions </a:t>
            </a:r>
            <a:r>
              <a:rPr lang="en-US" dirty="0" smtClean="0">
                <a:ln>
                  <a:solidFill>
                    <a:schemeClr val="accent6">
                      <a:lumMod val="60000"/>
                      <a:lumOff val="40000"/>
                    </a:schemeClr>
                  </a:solidFill>
                </a:ln>
                <a:solidFill>
                  <a:srgbClr val="FFFFFF"/>
                </a:solidFill>
              </a:rPr>
              <a:t>REQUIRE</a:t>
            </a:r>
            <a:r>
              <a:rPr lang="en-US" dirty="0" smtClean="0">
                <a:ln>
                  <a:solidFill>
                    <a:srgbClr val="EEECE1">
                      <a:alpha val="0"/>
                    </a:srgbClr>
                  </a:solidFill>
                </a:ln>
                <a:solidFill>
                  <a:srgbClr val="FFFFFF"/>
                </a:solidFill>
              </a:rPr>
              <a:t> the Consultation &amp; Agreement of The Campus Community; that is how it’s </a:t>
            </a:r>
            <a:r>
              <a:rPr lang="en-US" i="1" dirty="0" smtClean="0">
                <a:ln>
                  <a:solidFill>
                    <a:srgbClr val="EEECE1">
                      <a:alpha val="0"/>
                    </a:srgbClr>
                  </a:solidFill>
                </a:ln>
                <a:solidFill>
                  <a:srgbClr val="FFFFFF"/>
                </a:solidFill>
              </a:rPr>
              <a:t>supposed</a:t>
            </a:r>
            <a:r>
              <a:rPr lang="en-US" dirty="0" smtClean="0">
                <a:ln>
                  <a:solidFill>
                    <a:srgbClr val="EEECE1">
                      <a:alpha val="0"/>
                    </a:srgbClr>
                  </a:solidFill>
                </a:ln>
                <a:solidFill>
                  <a:srgbClr val="FFFFFF"/>
                </a:solidFill>
              </a:rPr>
              <a:t> to work.</a:t>
            </a:r>
          </a:p>
        </p:txBody>
      </p:sp>
      <p:pic>
        <p:nvPicPr>
          <p:cNvPr id="4" name="Picture 3"/>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rot="21442758">
            <a:off x="2091182" y="3071597"/>
            <a:ext cx="4486065" cy="152235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55372"/>
            <a:ext cx="8229600" cy="512639"/>
          </a:xfrm>
        </p:spPr>
        <p:txBody>
          <a:bodyPr>
            <a:normAutofit fontScale="90000"/>
          </a:bodyPr>
          <a:lstStyle/>
          <a:p>
            <a:r>
              <a:rPr lang="en-US" sz="4444" dirty="0" smtClean="0">
                <a:solidFill>
                  <a:srgbClr val="FFFFFF"/>
                </a:solidFill>
                <a:effectLst>
                  <a:glow rad="63500">
                    <a:schemeClr val="accent2">
                      <a:alpha val="75000"/>
                    </a:schemeClr>
                  </a:glow>
                  <a:outerShdw blurRad="50800" dist="38100" algn="r">
                    <a:srgbClr val="000000">
                      <a:alpha val="43000"/>
                    </a:srgbClr>
                  </a:outerShdw>
                </a:effectLst>
              </a:rPr>
              <a:t>A Breakdown of Shared Governance</a:t>
            </a:r>
            <a:r>
              <a:rPr lang="en-US" sz="3600" dirty="0" smtClean="0">
                <a:solidFill>
                  <a:schemeClr val="bg1"/>
                </a:solidFill>
              </a:rPr>
              <a:t/>
            </a:r>
            <a:br>
              <a:rPr lang="en-US" sz="3600" dirty="0" smtClean="0">
                <a:solidFill>
                  <a:schemeClr val="bg1"/>
                </a:solidFill>
              </a:rPr>
            </a:br>
            <a:r>
              <a:rPr lang="en-US" dirty="0" smtClean="0">
                <a:solidFill>
                  <a:srgbClr val="800000"/>
                </a:solidFill>
              </a:rPr>
              <a:t/>
            </a:r>
            <a:br>
              <a:rPr lang="en-US" dirty="0" smtClean="0">
                <a:solidFill>
                  <a:srgbClr val="800000"/>
                </a:solidFill>
              </a:rPr>
            </a:br>
            <a:endParaRPr lang="en-US" dirty="0">
              <a:solidFill>
                <a:srgbClr val="800000"/>
              </a:solidFill>
            </a:endParaRPr>
          </a:p>
        </p:txBody>
      </p:sp>
      <p:sp>
        <p:nvSpPr>
          <p:cNvPr id="5" name="Content Placeholder 4"/>
          <p:cNvSpPr>
            <a:spLocks noGrp="1"/>
          </p:cNvSpPr>
          <p:nvPr>
            <p:ph idx="1"/>
          </p:nvPr>
        </p:nvSpPr>
        <p:spPr>
          <a:xfrm>
            <a:off x="457200" y="1468012"/>
            <a:ext cx="8229600" cy="4730258"/>
          </a:xfrm>
        </p:spPr>
        <p:txBody>
          <a:bodyPr>
            <a:normAutofit/>
          </a:bodyPr>
          <a:lstStyle/>
          <a:p>
            <a:pPr algn="ctr">
              <a:buNone/>
            </a:pPr>
            <a:r>
              <a:rPr lang="en-US" sz="2800" dirty="0" smtClean="0">
                <a:ln>
                  <a:solidFill>
                    <a:srgbClr val="800000"/>
                  </a:solidFill>
                </a:ln>
                <a:solidFill>
                  <a:srgbClr val="FF0000"/>
                </a:solidFill>
              </a:rPr>
              <a:t>AB 1725 Specifies:</a:t>
            </a:r>
            <a:endParaRPr lang="en-US" sz="2800" dirty="0" smtClean="0">
              <a:solidFill>
                <a:srgbClr val="FF0000"/>
              </a:solidFill>
            </a:endParaRPr>
          </a:p>
          <a:p>
            <a:pPr>
              <a:buNone/>
            </a:pPr>
            <a:endParaRPr lang="en-US" dirty="0" smtClean="0"/>
          </a:p>
          <a:p>
            <a:pPr>
              <a:buNone/>
            </a:pPr>
            <a:endParaRPr lang="en-US" dirty="0" smtClean="0"/>
          </a:p>
          <a:p>
            <a:pPr>
              <a:buNone/>
            </a:pPr>
            <a:endParaRPr lang="en-US" dirty="0" smtClean="0"/>
          </a:p>
          <a:p>
            <a:pPr>
              <a:buNone/>
            </a:pPr>
            <a:r>
              <a:rPr lang="en-US" dirty="0" smtClean="0"/>
              <a:t>	</a:t>
            </a:r>
          </a:p>
          <a:p>
            <a:pPr>
              <a:buNone/>
            </a:pPr>
            <a:r>
              <a:rPr lang="en-US" dirty="0" smtClean="0">
                <a:solidFill>
                  <a:srgbClr val="FFFFFF"/>
                </a:solidFill>
                <a:effectLst>
                  <a:glow rad="63500">
                    <a:schemeClr val="accent2">
                      <a:alpha val="75000"/>
                    </a:schemeClr>
                  </a:glow>
                </a:effectLst>
              </a:rPr>
              <a:t>	</a:t>
            </a:r>
            <a:r>
              <a:rPr lang="en-US" u="sng" dirty="0" smtClean="0">
                <a:solidFill>
                  <a:srgbClr val="FFFFFF"/>
                </a:solidFill>
                <a:effectLst>
                  <a:glow rad="63500">
                    <a:schemeClr val="accent2">
                      <a:alpha val="75000"/>
                    </a:schemeClr>
                  </a:glow>
                </a:effectLst>
              </a:rPr>
              <a:t>NO</a:t>
            </a:r>
            <a:r>
              <a:rPr lang="en-US" dirty="0" smtClean="0">
                <a:solidFill>
                  <a:srgbClr val="FFFFFF"/>
                </a:solidFill>
                <a:effectLst>
                  <a:glow rad="63500">
                    <a:schemeClr val="accent2">
                      <a:alpha val="75000"/>
                    </a:schemeClr>
                  </a:glow>
                </a:effectLst>
              </a:rPr>
              <a:t> agreement has been reached, &amp; there is </a:t>
            </a:r>
            <a:r>
              <a:rPr lang="en-US" u="sng" dirty="0" smtClean="0">
                <a:solidFill>
                  <a:srgbClr val="FFFFFF"/>
                </a:solidFill>
                <a:effectLst>
                  <a:glow rad="63500">
                    <a:schemeClr val="accent2">
                      <a:alpha val="75000"/>
                    </a:schemeClr>
                  </a:glow>
                </a:effectLst>
              </a:rPr>
              <a:t>NO fiscal reason</a:t>
            </a:r>
            <a:r>
              <a:rPr lang="en-US" dirty="0" smtClean="0">
                <a:solidFill>
                  <a:srgbClr val="FFFFFF"/>
                </a:solidFill>
                <a:effectLst>
                  <a:glow rad="63500">
                    <a:schemeClr val="accent2">
                      <a:alpha val="75000"/>
                    </a:schemeClr>
                  </a:glow>
                </a:effectLst>
              </a:rPr>
              <a:t> to sidestep the democratic process.</a:t>
            </a:r>
            <a:endParaRPr lang="en-US" dirty="0">
              <a:solidFill>
                <a:srgbClr val="FFFFFF"/>
              </a:solidFill>
              <a:effectLst>
                <a:glow rad="63500">
                  <a:schemeClr val="accent2">
                    <a:alpha val="75000"/>
                  </a:schemeClr>
                </a:glow>
              </a:effectLst>
            </a:endParaRPr>
          </a:p>
        </p:txBody>
      </p:sp>
      <p:pic>
        <p:nvPicPr>
          <p:cNvPr id="6" name="Picture 5" descr="Screen shot 2012-10-02 at 8.30.11 PM.png"/>
          <p:cNvPicPr>
            <a:picLocks noChangeAspect="1"/>
          </p:cNvPicPr>
          <p:nvPr/>
        </p:nvPicPr>
        <p:blipFill>
          <a:blip r:embed="rId3"/>
          <a:stretch>
            <a:fillRect/>
          </a:stretch>
        </p:blipFill>
        <p:spPr>
          <a:xfrm>
            <a:off x="457200" y="2062206"/>
            <a:ext cx="7988300" cy="16427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14462"/>
          </a:xfrm>
        </p:spPr>
        <p:txBody>
          <a:bodyPr>
            <a:normAutofit fontScale="90000"/>
          </a:bodyPr>
          <a:lstStyle/>
          <a:p>
            <a:r>
              <a:rPr lang="en-US" dirty="0" smtClean="0">
                <a:ln>
                  <a:solidFill>
                    <a:srgbClr val="FFFF00"/>
                  </a:solidFill>
                </a:ln>
                <a:solidFill>
                  <a:srgbClr val="FFFFFF"/>
                </a:solidFill>
                <a:effectLst>
                  <a:outerShdw blurRad="50800" dist="38100" dir="18900000" algn="tr">
                    <a:srgbClr val="000000">
                      <a:alpha val="43000"/>
                    </a:srgbClr>
                  </a:outerShdw>
                </a:effectLst>
              </a:rPr>
              <a:t>Disregard of the Democratic Process  </a:t>
            </a:r>
            <a:endParaRPr lang="en-US" dirty="0">
              <a:ln>
                <a:solidFill>
                  <a:srgbClr val="FFFF00"/>
                </a:solidFill>
              </a:ln>
              <a:solidFill>
                <a:srgbClr val="FFFFFF"/>
              </a:solidFill>
              <a:effectLst>
                <a:outerShdw blurRad="50800" dist="38100" dir="18900000" algn="tr">
                  <a:srgbClr val="000000">
                    <a:alpha val="43000"/>
                  </a:srgbClr>
                </a:outerShdw>
              </a:effectLst>
            </a:endParaRPr>
          </a:p>
        </p:txBody>
      </p:sp>
      <p:sp>
        <p:nvSpPr>
          <p:cNvPr id="3" name="Content Placeholder 2"/>
          <p:cNvSpPr>
            <a:spLocks noGrp="1"/>
          </p:cNvSpPr>
          <p:nvPr>
            <p:ph idx="1"/>
          </p:nvPr>
        </p:nvSpPr>
        <p:spPr>
          <a:xfrm>
            <a:off x="457200" y="1689100"/>
            <a:ext cx="8229600" cy="4437063"/>
          </a:xfrm>
        </p:spPr>
        <p:txBody>
          <a:bodyPr>
            <a:normAutofit fontScale="85000" lnSpcReduction="20000"/>
          </a:bodyPr>
          <a:lstStyle/>
          <a:p>
            <a:r>
              <a:rPr lang="en-US" sz="3027" dirty="0" smtClean="0">
                <a:solidFill>
                  <a:srgbClr val="FFFFFF"/>
                </a:solidFill>
              </a:rPr>
              <a:t>“The imposition of this proposed ‘tentative student calendar’ constitutes a violation and blatant disregard of shared governance and all the hard work [the Calendar Committee] put in over the past year to develop our current calendar which includes Winter Intersession.”  (Dr. Walter, Co-Chair of the Calendar Committee)</a:t>
            </a:r>
          </a:p>
          <a:p>
            <a:pPr>
              <a:buNone/>
            </a:pPr>
            <a:endParaRPr lang="en-US" sz="3027" dirty="0" smtClean="0"/>
          </a:p>
          <a:p>
            <a:r>
              <a:rPr lang="en-US" sz="3027" dirty="0" smtClean="0">
                <a:solidFill>
                  <a:srgbClr val="FFFFFF"/>
                </a:solidFill>
              </a:rPr>
              <a:t>The Current Calendar (approved by the Academic Senate in April 30, 2012) as published in the catalog is an implied contract between the district and the students.</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n>
                  <a:solidFill>
                    <a:srgbClr val="FFFFFF"/>
                  </a:solidFill>
                </a:ln>
                <a:solidFill>
                  <a:srgbClr val="800000"/>
                </a:solidFill>
                <a:effectLst>
                  <a:outerShdw blurRad="50800" dist="38100" algn="r">
                    <a:srgbClr val="000000">
                      <a:alpha val="43000"/>
                    </a:srgbClr>
                  </a:outerShdw>
                </a:effectLst>
              </a:rPr>
              <a:t>The New Calendar Breaks Faith With The Students and The Community</a:t>
            </a:r>
            <a:endParaRPr lang="en-US" sz="3600" dirty="0">
              <a:ln>
                <a:solidFill>
                  <a:srgbClr val="FFFFFF"/>
                </a:solidFill>
              </a:ln>
              <a:solidFill>
                <a:srgbClr val="800000"/>
              </a:solidFill>
              <a:effectLst>
                <a:outerShdw blurRad="50800" dist="38100" algn="r">
                  <a:srgbClr val="000000">
                    <a:alpha val="43000"/>
                  </a:srgbClr>
                </a:outerShdw>
              </a:effectLst>
            </a:endParaRPr>
          </a:p>
        </p:txBody>
      </p:sp>
      <p:sp>
        <p:nvSpPr>
          <p:cNvPr id="5" name="Content Placeholder 4"/>
          <p:cNvSpPr>
            <a:spLocks noGrp="1"/>
          </p:cNvSpPr>
          <p:nvPr>
            <p:ph idx="1"/>
          </p:nvPr>
        </p:nvSpPr>
        <p:spPr>
          <a:xfrm>
            <a:off x="457200" y="1417638"/>
            <a:ext cx="8229600" cy="4708525"/>
          </a:xfrm>
        </p:spPr>
        <p:txBody>
          <a:bodyPr>
            <a:normAutofit/>
          </a:bodyPr>
          <a:lstStyle/>
          <a:p>
            <a:pPr algn="ctr">
              <a:buNone/>
            </a:pPr>
            <a:r>
              <a:rPr lang="en-US" sz="2000" dirty="0" smtClean="0">
                <a:solidFill>
                  <a:schemeClr val="bg1"/>
                </a:solidFill>
              </a:rPr>
              <a:t>Student Petition </a:t>
            </a:r>
            <a:endParaRPr lang="en-US" sz="2000" dirty="0">
              <a:solidFill>
                <a:schemeClr val="bg1"/>
              </a:solidFill>
            </a:endParaRPr>
          </a:p>
        </p:txBody>
      </p:sp>
      <p:pic>
        <p:nvPicPr>
          <p:cNvPr id="6" name="Picture 5" descr="Screen shot 2012-10-04 at 11.56.46 PM.png"/>
          <p:cNvPicPr>
            <a:picLocks noChangeAspect="1"/>
          </p:cNvPicPr>
          <p:nvPr/>
        </p:nvPicPr>
        <p:blipFill>
          <a:blip r:embed="rId3"/>
          <a:stretch>
            <a:fillRect/>
          </a:stretch>
        </p:blipFill>
        <p:spPr>
          <a:xfrm>
            <a:off x="220297" y="1801156"/>
            <a:ext cx="8643471" cy="487219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8" name="Picture 7" descr="sad-face.png"/>
          <p:cNvPicPr>
            <a:picLocks noChangeAspect="1"/>
          </p:cNvPicPr>
          <p:nvPr/>
        </p:nvPicPr>
        <p:blipFill>
          <a:blip r:embed="rId3">
            <a:alphaModFix amt="57000"/>
          </a:blip>
          <a:stretch>
            <a:fillRect/>
          </a:stretch>
        </p:blipFill>
        <p:spPr>
          <a:xfrm>
            <a:off x="6084371" y="3417365"/>
            <a:ext cx="3059629" cy="2847179"/>
          </a:xfrm>
          <a:prstGeom prst="rect">
            <a:avLst/>
          </a:prstGeom>
        </p:spPr>
      </p:pic>
      <p:sp>
        <p:nvSpPr>
          <p:cNvPr id="2" name="Title 1"/>
          <p:cNvSpPr>
            <a:spLocks noGrp="1"/>
          </p:cNvSpPr>
          <p:nvPr>
            <p:ph type="title"/>
          </p:nvPr>
        </p:nvSpPr>
        <p:spPr>
          <a:xfrm>
            <a:off x="2297479" y="539817"/>
            <a:ext cx="4556125" cy="562767"/>
          </a:xfrm>
        </p:spPr>
        <p:txBody>
          <a:bodyPr>
            <a:normAutofit fontScale="90000"/>
          </a:bodyPr>
          <a:lstStyle/>
          <a:p>
            <a:r>
              <a:rPr lang="en-US" dirty="0" smtClean="0">
                <a:solidFill>
                  <a:srgbClr val="FF6600"/>
                </a:solidFill>
                <a:effectLst>
                  <a:outerShdw blurRad="50800" dist="38100" dir="18900000" algn="tr">
                    <a:srgbClr val="000000">
                      <a:alpha val="43000"/>
                    </a:srgbClr>
                  </a:outerShdw>
                </a:effectLst>
              </a:rPr>
              <a:t>From Bad</a:t>
            </a:r>
            <a:endParaRPr lang="en-US" dirty="0">
              <a:solidFill>
                <a:srgbClr val="FF6600"/>
              </a:solidFill>
              <a:effectLst>
                <a:outerShdw blurRad="50800" dist="38100" dir="18900000" algn="tr">
                  <a:srgbClr val="000000">
                    <a:alpha val="43000"/>
                  </a:srgbClr>
                </a:outerShdw>
              </a:effectLst>
            </a:endParaRPr>
          </a:p>
        </p:txBody>
      </p:sp>
      <p:sp>
        <p:nvSpPr>
          <p:cNvPr id="3" name="Content Placeholder 2"/>
          <p:cNvSpPr>
            <a:spLocks noGrp="1"/>
          </p:cNvSpPr>
          <p:nvPr>
            <p:ph idx="1"/>
          </p:nvPr>
        </p:nvSpPr>
        <p:spPr>
          <a:xfrm>
            <a:off x="191175" y="3387412"/>
            <a:ext cx="6837940" cy="2877132"/>
          </a:xfrm>
        </p:spPr>
        <p:txBody>
          <a:bodyPr>
            <a:normAutofit fontScale="70000" lnSpcReduction="20000"/>
          </a:bodyPr>
          <a:lstStyle/>
          <a:p>
            <a:pPr algn="ctr">
              <a:buNone/>
            </a:pPr>
            <a:r>
              <a:rPr lang="en-US" sz="5161" dirty="0" smtClean="0">
                <a:solidFill>
                  <a:srgbClr val="FF6600"/>
                </a:solidFill>
                <a:effectLst>
                  <a:outerShdw blurRad="50800" dist="38100" dir="18900000" algn="tr">
                    <a:srgbClr val="000000">
                      <a:alpha val="43000"/>
                    </a:srgbClr>
                  </a:outerShdw>
                </a:effectLst>
                <a:latin typeface="+mj-lt"/>
              </a:rPr>
              <a:t>To Wors</a:t>
            </a:r>
            <a:r>
              <a:rPr lang="en-US" sz="5677" dirty="0" smtClean="0">
                <a:solidFill>
                  <a:srgbClr val="FF6600"/>
                </a:solidFill>
                <a:effectLst>
                  <a:outerShdw blurRad="50800" dist="38100" dir="18900000" algn="tr">
                    <a:srgbClr val="000000">
                      <a:alpha val="43000"/>
                    </a:srgbClr>
                  </a:outerShdw>
                </a:effectLst>
                <a:latin typeface="+mj-lt"/>
              </a:rPr>
              <a:t>e</a:t>
            </a:r>
          </a:p>
          <a:p>
            <a:pPr algn="ctr">
              <a:buNone/>
            </a:pPr>
            <a:endParaRPr lang="en-US" dirty="0" smtClean="0">
              <a:solidFill>
                <a:schemeClr val="bg1"/>
              </a:solidFill>
            </a:endParaRPr>
          </a:p>
          <a:p>
            <a:pPr>
              <a:buFont typeface="Wingdings" charset="2"/>
              <a:buChar char="Ø"/>
            </a:pPr>
            <a:r>
              <a:rPr lang="en-US" dirty="0" smtClean="0">
                <a:ln>
                  <a:solidFill>
                    <a:srgbClr val="FFFFFF"/>
                  </a:solidFill>
                </a:ln>
                <a:solidFill>
                  <a:schemeClr val="bg1"/>
                </a:solidFill>
              </a:rPr>
              <a:t>Community locked out of “open” Board Meetings during the calendar discussion.</a:t>
            </a:r>
          </a:p>
          <a:p>
            <a:pPr>
              <a:buFont typeface="Wingdings" charset="2"/>
              <a:buChar char="Ø"/>
            </a:pPr>
            <a:r>
              <a:rPr lang="en-US" dirty="0" smtClean="0">
                <a:ln>
                  <a:solidFill>
                    <a:srgbClr val="FFFFFF"/>
                  </a:solidFill>
                </a:ln>
                <a:solidFill>
                  <a:schemeClr val="bg1"/>
                </a:solidFill>
              </a:rPr>
              <a:t>Academic Planning in Confusion.</a:t>
            </a:r>
          </a:p>
          <a:p>
            <a:pPr>
              <a:buFont typeface="Wingdings" charset="2"/>
              <a:buChar char="Ø"/>
            </a:pPr>
            <a:r>
              <a:rPr lang="en-US" dirty="0" smtClean="0">
                <a:ln>
                  <a:solidFill>
                    <a:srgbClr val="FFFFFF"/>
                  </a:solidFill>
                </a:ln>
                <a:solidFill>
                  <a:schemeClr val="bg1"/>
                </a:solidFill>
              </a:rPr>
              <a:t>Hiring committees formed </a:t>
            </a:r>
            <a:r>
              <a:rPr lang="en-US" u="sng" dirty="0" smtClean="0">
                <a:ln>
                  <a:solidFill>
                    <a:srgbClr val="FAC090"/>
                  </a:solidFill>
                </a:ln>
                <a:solidFill>
                  <a:schemeClr val="bg1"/>
                </a:solidFill>
              </a:rPr>
              <a:t>without shared governance</a:t>
            </a:r>
            <a:r>
              <a:rPr lang="en-US" dirty="0" smtClean="0">
                <a:solidFill>
                  <a:schemeClr val="bg1"/>
                </a:solidFill>
              </a:rPr>
              <a:t>.</a:t>
            </a:r>
          </a:p>
          <a:p>
            <a:pPr>
              <a:buFont typeface="Wingdings" charset="2"/>
              <a:buChar char="Ø"/>
            </a:pPr>
            <a:r>
              <a:rPr lang="en-US" dirty="0" smtClean="0">
                <a:ln>
                  <a:solidFill>
                    <a:srgbClr val="FFFFFF"/>
                  </a:solidFill>
                </a:ln>
                <a:solidFill>
                  <a:srgbClr val="FFFFFF"/>
                </a:solidFill>
              </a:rPr>
              <a:t>U-Building vacated before a public vote for bond monies is made</a:t>
            </a:r>
            <a:r>
              <a:rPr lang="en-US" dirty="0" smtClean="0">
                <a:ln>
                  <a:solidFill>
                    <a:srgbClr val="FFFFFF"/>
                  </a:solidFill>
                </a:ln>
                <a:solidFill>
                  <a:schemeClr val="bg1"/>
                </a:solidFill>
              </a:rPr>
              <a:t>. </a:t>
            </a:r>
          </a:p>
          <a:p>
            <a:pPr>
              <a:buFont typeface="Wingdings" charset="2"/>
              <a:buChar char="Ø"/>
            </a:pPr>
            <a:endParaRPr lang="en-US" dirty="0"/>
          </a:p>
        </p:txBody>
      </p:sp>
      <p:sp>
        <p:nvSpPr>
          <p:cNvPr id="5" name="TextBox 4"/>
          <p:cNvSpPr txBox="1"/>
          <p:nvPr/>
        </p:nvSpPr>
        <p:spPr>
          <a:xfrm>
            <a:off x="600838" y="1325891"/>
            <a:ext cx="8104232" cy="1569660"/>
          </a:xfrm>
          <a:prstGeom prst="rect">
            <a:avLst/>
          </a:prstGeom>
          <a:noFill/>
        </p:spPr>
        <p:txBody>
          <a:bodyPr wrap="square" rtlCol="0">
            <a:spAutoFit/>
          </a:bodyPr>
          <a:lstStyle/>
          <a:p>
            <a:pPr>
              <a:buFont typeface="Wingdings" charset="2"/>
              <a:buChar char="Ø"/>
            </a:pPr>
            <a:r>
              <a:rPr lang="en-US" sz="2400" dirty="0" smtClean="0">
                <a:solidFill>
                  <a:schemeClr val="bg1"/>
                </a:solidFill>
              </a:rPr>
              <a:t>Divisions reorganized, </a:t>
            </a:r>
            <a:r>
              <a:rPr lang="en-US" sz="2400" u="sng" dirty="0" smtClean="0">
                <a:ln>
                  <a:solidFill>
                    <a:srgbClr val="FAC090"/>
                  </a:solidFill>
                </a:ln>
                <a:solidFill>
                  <a:schemeClr val="bg1"/>
                </a:solidFill>
              </a:rPr>
              <a:t>without shared governance.</a:t>
            </a:r>
            <a:r>
              <a:rPr lang="en-US" sz="2400" dirty="0" smtClean="0">
                <a:solidFill>
                  <a:schemeClr val="bg1"/>
                </a:solidFill>
              </a:rPr>
              <a:t> </a:t>
            </a:r>
          </a:p>
          <a:p>
            <a:pPr>
              <a:buFont typeface="Wingdings" charset="2"/>
              <a:buChar char="Ø"/>
            </a:pPr>
            <a:r>
              <a:rPr lang="en-US" sz="2400" dirty="0" smtClean="0">
                <a:solidFill>
                  <a:schemeClr val="bg1"/>
                </a:solidFill>
              </a:rPr>
              <a:t>Classes cut by 14% &amp; Winter cut </a:t>
            </a:r>
            <a:r>
              <a:rPr lang="en-US" sz="2400" u="sng" dirty="0" smtClean="0">
                <a:ln>
                  <a:solidFill>
                    <a:schemeClr val="accent6">
                      <a:lumMod val="60000"/>
                      <a:lumOff val="40000"/>
                    </a:schemeClr>
                  </a:solidFill>
                </a:ln>
                <a:solidFill>
                  <a:schemeClr val="bg1"/>
                </a:solidFill>
              </a:rPr>
              <a:t>without shared governance</a:t>
            </a:r>
            <a:r>
              <a:rPr lang="en-US" sz="2400" dirty="0" smtClean="0">
                <a:solidFill>
                  <a:schemeClr val="bg1"/>
                </a:solidFill>
              </a:rPr>
              <a:t>.</a:t>
            </a:r>
          </a:p>
          <a:p>
            <a:pPr>
              <a:buFont typeface="Wingdings" charset="2"/>
              <a:buChar char="Ø"/>
            </a:pPr>
            <a:r>
              <a:rPr lang="en-US" sz="2400" dirty="0" smtClean="0">
                <a:solidFill>
                  <a:schemeClr val="bg1"/>
                </a:solidFill>
              </a:rPr>
              <a:t>Calendar reconfigured mid-year (confusing students &amp; our transfer institutions—CSU &amp; UC) </a:t>
            </a:r>
            <a:r>
              <a:rPr lang="en-US" sz="2400" u="sng" dirty="0" smtClean="0">
                <a:ln>
                  <a:solidFill>
                    <a:srgbClr val="FAC090"/>
                  </a:solidFill>
                </a:ln>
                <a:solidFill>
                  <a:schemeClr val="bg1"/>
                </a:solidFill>
              </a:rPr>
              <a:t>without shared governance</a:t>
            </a:r>
            <a:r>
              <a:rPr lang="en-US" sz="2400" u="sng" dirty="0" smtClean="0">
                <a:solidFill>
                  <a:schemeClr val="bg1"/>
                </a:solidFill>
              </a:rPr>
              <a:t>.</a:t>
            </a:r>
            <a:endParaRPr lang="en-US" sz="2400"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6" name="Picture 5" descr="images-1.jpeg"/>
          <p:cNvPicPr>
            <a:picLocks noChangeAspect="1"/>
          </p:cNvPicPr>
          <p:nvPr/>
        </p:nvPicPr>
        <p:blipFill>
          <a:blip r:embed="rId3"/>
          <a:stretch>
            <a:fillRect/>
          </a:stretch>
        </p:blipFill>
        <p:spPr>
          <a:xfrm>
            <a:off x="379496" y="1712271"/>
            <a:ext cx="3316635" cy="2247354"/>
          </a:xfrm>
          <a:prstGeom prst="rect">
            <a:avLst/>
          </a:prstGeom>
        </p:spPr>
      </p:pic>
      <p:sp>
        <p:nvSpPr>
          <p:cNvPr id="2" name="Title 1"/>
          <p:cNvSpPr>
            <a:spLocks noGrp="1"/>
          </p:cNvSpPr>
          <p:nvPr>
            <p:ph type="title"/>
          </p:nvPr>
        </p:nvSpPr>
        <p:spPr>
          <a:xfrm>
            <a:off x="1027496" y="1"/>
            <a:ext cx="6374934" cy="1319873"/>
          </a:xfrm>
        </p:spPr>
        <p:txBody>
          <a:bodyPr>
            <a:normAutofit/>
          </a:bodyPr>
          <a:lstStyle/>
          <a:p>
            <a:pPr algn="r"/>
            <a:r>
              <a:rPr lang="en-US" sz="5400" dirty="0" smtClean="0">
                <a:ln w="3175" cmpd="sng">
                  <a:solidFill>
                    <a:srgbClr val="FFFFFF"/>
                  </a:solidFill>
                </a:ln>
                <a:solidFill>
                  <a:srgbClr val="800000"/>
                </a:solidFill>
                <a:effectLst/>
              </a:rPr>
              <a:t>Who Serves Who?</a:t>
            </a:r>
            <a:endParaRPr lang="en-US" sz="5400" dirty="0">
              <a:ln w="3175" cmpd="sng">
                <a:solidFill>
                  <a:srgbClr val="FFFFFF"/>
                </a:solidFill>
              </a:ln>
              <a:solidFill>
                <a:srgbClr val="800000"/>
              </a:solidFill>
              <a:effectLst/>
            </a:endParaRPr>
          </a:p>
        </p:txBody>
      </p:sp>
      <p:sp>
        <p:nvSpPr>
          <p:cNvPr id="3" name="Content Placeholder 2"/>
          <p:cNvSpPr>
            <a:spLocks noGrp="1"/>
          </p:cNvSpPr>
          <p:nvPr>
            <p:ph idx="1"/>
          </p:nvPr>
        </p:nvSpPr>
        <p:spPr>
          <a:xfrm>
            <a:off x="3696131" y="1319874"/>
            <a:ext cx="5176188" cy="3210507"/>
          </a:xfrm>
        </p:spPr>
        <p:txBody>
          <a:bodyPr>
            <a:normAutofit lnSpcReduction="10000"/>
          </a:bodyPr>
          <a:lstStyle/>
          <a:p>
            <a:r>
              <a:rPr lang="en-US" dirty="0" smtClean="0">
                <a:solidFill>
                  <a:schemeClr val="accent3">
                    <a:lumMod val="60000"/>
                    <a:lumOff val="40000"/>
                  </a:schemeClr>
                </a:solidFill>
              </a:rPr>
              <a:t>The Board members, elected by the citizens in PCC’s 7 districts, should represent the interests of the community &amp; work with Shared Governance on campus.</a:t>
            </a:r>
          </a:p>
          <a:p>
            <a:endParaRPr lang="en-US" dirty="0" smtClean="0">
              <a:solidFill>
                <a:srgbClr val="D7E4BD"/>
              </a:solidFill>
            </a:endParaRPr>
          </a:p>
          <a:p>
            <a:endParaRPr lang="en-US" dirty="0"/>
          </a:p>
        </p:txBody>
      </p:sp>
      <p:sp>
        <p:nvSpPr>
          <p:cNvPr id="7" name="TextBox 6"/>
          <p:cNvSpPr txBox="1"/>
          <p:nvPr/>
        </p:nvSpPr>
        <p:spPr>
          <a:xfrm>
            <a:off x="379496" y="4518898"/>
            <a:ext cx="8307304" cy="1846659"/>
          </a:xfrm>
          <a:prstGeom prst="rect">
            <a:avLst/>
          </a:prstGeom>
          <a:noFill/>
        </p:spPr>
        <p:txBody>
          <a:bodyPr wrap="square" rtlCol="0">
            <a:spAutoFit/>
          </a:bodyPr>
          <a:lstStyle/>
          <a:p>
            <a:pPr>
              <a:buFont typeface="Arial"/>
              <a:buChar char="•"/>
            </a:pPr>
            <a:r>
              <a:rPr lang="en-US" sz="3200" dirty="0" smtClean="0">
                <a:solidFill>
                  <a:srgbClr val="D7E4BD"/>
                </a:solidFill>
              </a:rPr>
              <a:t>   </a:t>
            </a:r>
            <a:r>
              <a:rPr lang="en-US" sz="3200" dirty="0" smtClean="0">
                <a:solidFill>
                  <a:srgbClr val="C3D69B"/>
                </a:solidFill>
              </a:rPr>
              <a:t>If Board members are not listening to the 	students or the campus community, in whose 	interest are they voting?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25000"/>
                  </a:schemeClr>
                </a:solidFill>
              </a:rPr>
              <a:t>Who Represents Your District?</a:t>
            </a:r>
            <a:endParaRPr lang="en-US" dirty="0">
              <a:solidFill>
                <a:schemeClr val="bg2">
                  <a:lumMod val="25000"/>
                </a:schemeClr>
              </a:solidFill>
            </a:endParaRPr>
          </a:p>
        </p:txBody>
      </p:sp>
      <p:sp>
        <p:nvSpPr>
          <p:cNvPr id="5" name="Content Placeholder 4"/>
          <p:cNvSpPr>
            <a:spLocks noGrp="1"/>
          </p:cNvSpPr>
          <p:nvPr>
            <p:ph idx="1"/>
          </p:nvPr>
        </p:nvSpPr>
        <p:spPr>
          <a:xfrm>
            <a:off x="457200" y="1160637"/>
            <a:ext cx="8229600" cy="5338931"/>
          </a:xfrm>
        </p:spPr>
        <p:txBody>
          <a:bodyPr>
            <a:normAutofit/>
          </a:bodyPr>
          <a:lstStyle/>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endParaRPr lang="en-US" sz="1946" dirty="0" smtClean="0"/>
          </a:p>
          <a:p>
            <a:pPr>
              <a:buNone/>
            </a:pPr>
            <a:r>
              <a:rPr lang="en-US" sz="1946" dirty="0" smtClean="0"/>
              <a:t>	</a:t>
            </a:r>
          </a:p>
          <a:p>
            <a:pPr algn="ctr">
              <a:buNone/>
            </a:pPr>
            <a:r>
              <a:rPr lang="en-US" sz="1946" dirty="0" smtClean="0"/>
              <a:t>	Geoffrey L. Baum—Area 1;  Dr. Jeanette Mann—Area 2; </a:t>
            </a:r>
          </a:p>
          <a:p>
            <a:pPr algn="ctr">
              <a:buNone/>
            </a:pPr>
            <a:r>
              <a:rPr lang="en-US" sz="1946" dirty="0" smtClean="0"/>
              <a:t>	Berlinda Brown— Area 3;  William E. Thomson—Area 4;  Linda Wah—Area 5; John Martin—Area 6;  Dr. Anthony R. Fellow—Area 7</a:t>
            </a:r>
          </a:p>
          <a:p>
            <a:pPr>
              <a:buNone/>
            </a:pPr>
            <a:endParaRPr lang="en-US" dirty="0"/>
          </a:p>
        </p:txBody>
      </p:sp>
      <p:pic>
        <p:nvPicPr>
          <p:cNvPr id="6" name="Picture 5" descr="Unknown-1.jpeg"/>
          <p:cNvPicPr>
            <a:picLocks noChangeAspect="1"/>
          </p:cNvPicPr>
          <p:nvPr/>
        </p:nvPicPr>
        <p:blipFill>
          <a:blip r:embed="rId3"/>
          <a:stretch>
            <a:fillRect/>
          </a:stretch>
        </p:blipFill>
        <p:spPr>
          <a:xfrm>
            <a:off x="1939068" y="1679510"/>
            <a:ext cx="5407540" cy="33044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63000">
              <a:schemeClr val="tx1">
                <a:lumMod val="65000"/>
                <a:lumOff val="35000"/>
              </a:scheme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rgbClr val="E46C0A"/>
                </a:solidFill>
                <a:effectLst>
                  <a:outerShdw blurRad="50800" dist="38100" dir="18900000" algn="tr">
                    <a:srgbClr val="000000">
                      <a:alpha val="43000"/>
                    </a:srgbClr>
                  </a:outerShdw>
                </a:effectLst>
              </a:rPr>
              <a:t>Vote</a:t>
            </a:r>
            <a:r>
              <a:rPr lang="en-US" dirty="0" smtClean="0"/>
              <a:t>                     </a:t>
            </a:r>
            <a:r>
              <a:rPr lang="en-US" dirty="0" smtClean="0">
                <a:solidFill>
                  <a:schemeClr val="accent6">
                    <a:lumMod val="75000"/>
                  </a:schemeClr>
                </a:solidFill>
                <a:effectLst>
                  <a:outerShdw blurRad="50800" dist="38100" dir="18900000" algn="tr">
                    <a:srgbClr val="000000">
                      <a:alpha val="43000"/>
                    </a:srgbClr>
                  </a:outerShdw>
                </a:effectLst>
              </a:rPr>
              <a:t>on Prop 30</a:t>
            </a:r>
            <a:endParaRPr lang="en-US" dirty="0">
              <a:solidFill>
                <a:schemeClr val="accent6">
                  <a:lumMod val="75000"/>
                </a:schemeClr>
              </a:solidFill>
              <a:effectLst>
                <a:outerShdw blurRad="50800" dist="38100" dir="18900000" algn="tr">
                  <a:srgbClr val="000000">
                    <a:alpha val="43000"/>
                  </a:srgbClr>
                </a:outerShdw>
              </a:effectLst>
            </a:endParaRPr>
          </a:p>
        </p:txBody>
      </p:sp>
      <p:sp>
        <p:nvSpPr>
          <p:cNvPr id="3" name="Content Placeholder 2"/>
          <p:cNvSpPr>
            <a:spLocks noGrp="1"/>
          </p:cNvSpPr>
          <p:nvPr>
            <p:ph idx="1"/>
          </p:nvPr>
        </p:nvSpPr>
        <p:spPr>
          <a:xfrm>
            <a:off x="457200" y="2142222"/>
            <a:ext cx="8229600" cy="4425551"/>
          </a:xfrm>
        </p:spPr>
        <p:txBody>
          <a:bodyPr>
            <a:normAutofit/>
          </a:bodyPr>
          <a:lstStyle/>
          <a:p>
            <a:pPr>
              <a:buNone/>
            </a:pPr>
            <a:r>
              <a:rPr lang="en-US" dirty="0" smtClean="0">
                <a:solidFill>
                  <a:srgbClr val="0000FF"/>
                </a:solidFill>
                <a:effectLst>
                  <a:outerShdw blurRad="50800" dist="38100" algn="r">
                    <a:srgbClr val="000000">
                      <a:alpha val="43000"/>
                    </a:srgbClr>
                  </a:outerShdw>
                </a:effectLst>
              </a:rPr>
              <a:t>Since 2008, Statewide</a:t>
            </a:r>
          </a:p>
          <a:p>
            <a:pPr>
              <a:buFont typeface="Wingdings" charset="2"/>
              <a:buChar char="Ø"/>
            </a:pPr>
            <a:r>
              <a:rPr lang="en-US" sz="2800" dirty="0" smtClean="0">
                <a:solidFill>
                  <a:srgbClr val="0000FF"/>
                </a:solidFill>
              </a:rPr>
              <a:t>Enrollment has dropped by 485,000 students</a:t>
            </a:r>
          </a:p>
          <a:p>
            <a:pPr>
              <a:buFont typeface="Wingdings" charset="2"/>
              <a:buChar char="Ø"/>
            </a:pPr>
            <a:r>
              <a:rPr lang="en-US" sz="2800" dirty="0" smtClean="0">
                <a:solidFill>
                  <a:srgbClr val="0000FF"/>
                </a:solidFill>
              </a:rPr>
              <a:t>Class offerings have been cut by 24%</a:t>
            </a:r>
          </a:p>
          <a:p>
            <a:pPr>
              <a:buFont typeface="Wingdings" charset="2"/>
              <a:buChar char="Ø"/>
            </a:pPr>
            <a:r>
              <a:rPr lang="en-US" sz="2800" dirty="0" smtClean="0">
                <a:solidFill>
                  <a:srgbClr val="0000FF"/>
                </a:solidFill>
              </a:rPr>
              <a:t>Funding has been reduced by $809 million</a:t>
            </a:r>
          </a:p>
          <a:p>
            <a:pPr>
              <a:buNone/>
            </a:pPr>
            <a:r>
              <a:rPr lang="en-US" sz="3600" dirty="0" smtClean="0">
                <a:solidFill>
                  <a:srgbClr val="0000FF"/>
                </a:solidFill>
                <a:effectLst>
                  <a:glow rad="190500">
                    <a:schemeClr val="accent6">
                      <a:alpha val="75000"/>
                    </a:schemeClr>
                  </a:glow>
                </a:effectLst>
              </a:rPr>
              <a:t>WITHOUT PROP 30</a:t>
            </a:r>
          </a:p>
          <a:p>
            <a:pPr>
              <a:buFont typeface="Wingdings" charset="2"/>
              <a:buChar char="Ø"/>
            </a:pPr>
            <a:r>
              <a:rPr lang="en-US" dirty="0" smtClean="0">
                <a:solidFill>
                  <a:srgbClr val="0000FF"/>
                </a:solidFill>
              </a:rPr>
              <a:t>The Community Colleges could see an additional </a:t>
            </a:r>
            <a:r>
              <a:rPr lang="en-US" u="sng" dirty="0" smtClean="0">
                <a:solidFill>
                  <a:srgbClr val="0000FF"/>
                </a:solidFill>
              </a:rPr>
              <a:t>$338 Million slashed</a:t>
            </a:r>
            <a:r>
              <a:rPr lang="en-US" dirty="0" smtClean="0">
                <a:solidFill>
                  <a:srgbClr val="0000FF"/>
                </a:solidFill>
              </a:rPr>
              <a:t> from their budgets</a:t>
            </a:r>
          </a:p>
        </p:txBody>
      </p:sp>
      <p:pic>
        <p:nvPicPr>
          <p:cNvPr id="5" name="Picture 4" descr="images-2.jpeg"/>
          <p:cNvPicPr>
            <a:picLocks noChangeAspect="1"/>
          </p:cNvPicPr>
          <p:nvPr/>
        </p:nvPicPr>
        <p:blipFill>
          <a:blip r:embed="rId3"/>
          <a:stretch>
            <a:fillRect/>
          </a:stretch>
        </p:blipFill>
        <p:spPr>
          <a:xfrm>
            <a:off x="2809590" y="274638"/>
            <a:ext cx="2103987" cy="186758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E747"/>
                </a:solidFill>
              </a:rPr>
              <a:t>Voting Yes for Prop 30</a:t>
            </a:r>
            <a:endParaRPr lang="en-US" dirty="0">
              <a:solidFill>
                <a:srgbClr val="FFE747"/>
              </a:solidFill>
            </a:endParaRPr>
          </a:p>
        </p:txBody>
      </p:sp>
      <p:sp>
        <p:nvSpPr>
          <p:cNvPr id="3" name="Content Placeholder 2"/>
          <p:cNvSpPr>
            <a:spLocks noGrp="1"/>
          </p:cNvSpPr>
          <p:nvPr>
            <p:ph idx="1"/>
          </p:nvPr>
        </p:nvSpPr>
        <p:spPr>
          <a:xfrm>
            <a:off x="457200" y="1417638"/>
            <a:ext cx="8229600" cy="4708525"/>
          </a:xfrm>
        </p:spPr>
        <p:txBody>
          <a:bodyPr/>
          <a:lstStyle/>
          <a:p>
            <a:pPr algn="ctr">
              <a:buNone/>
            </a:pPr>
            <a:r>
              <a:rPr lang="en-US" dirty="0" smtClean="0">
                <a:solidFill>
                  <a:srgbClr val="0000FF"/>
                </a:solidFill>
              </a:rPr>
              <a:t>can improve access to Higher Education in the State of California</a:t>
            </a:r>
            <a:endParaRPr lang="en-US" dirty="0">
              <a:solidFill>
                <a:srgbClr val="0000FF"/>
              </a:solidFill>
            </a:endParaRPr>
          </a:p>
        </p:txBody>
      </p:sp>
      <p:pic>
        <p:nvPicPr>
          <p:cNvPr id="4" name="Picture 3" descr="images-3.jpeg"/>
          <p:cNvPicPr>
            <a:picLocks noChangeAspect="1"/>
          </p:cNvPicPr>
          <p:nvPr/>
        </p:nvPicPr>
        <p:blipFill>
          <a:blip r:embed="rId3"/>
          <a:stretch>
            <a:fillRect/>
          </a:stretch>
        </p:blipFill>
        <p:spPr>
          <a:xfrm>
            <a:off x="457200" y="2586816"/>
            <a:ext cx="2662658" cy="1963629"/>
          </a:xfrm>
          <a:prstGeom prst="rect">
            <a:avLst/>
          </a:prstGeom>
        </p:spPr>
      </p:pic>
      <p:pic>
        <p:nvPicPr>
          <p:cNvPr id="6" name="Picture 5" descr="images-5.jpeg"/>
          <p:cNvPicPr>
            <a:picLocks noChangeAspect="1"/>
          </p:cNvPicPr>
          <p:nvPr/>
        </p:nvPicPr>
        <p:blipFill>
          <a:blip r:embed="rId4"/>
          <a:stretch>
            <a:fillRect/>
          </a:stretch>
        </p:blipFill>
        <p:spPr>
          <a:xfrm>
            <a:off x="5805271" y="4726818"/>
            <a:ext cx="2073543" cy="2017697"/>
          </a:xfrm>
          <a:prstGeom prst="rect">
            <a:avLst/>
          </a:prstGeom>
        </p:spPr>
      </p:pic>
      <p:pic>
        <p:nvPicPr>
          <p:cNvPr id="7" name="Picture 6" descr="images-6.jpeg"/>
          <p:cNvPicPr>
            <a:picLocks noChangeAspect="1"/>
          </p:cNvPicPr>
          <p:nvPr/>
        </p:nvPicPr>
        <p:blipFill>
          <a:blip r:embed="rId5"/>
          <a:stretch>
            <a:fillRect/>
          </a:stretch>
        </p:blipFill>
        <p:spPr>
          <a:xfrm>
            <a:off x="776288" y="4726818"/>
            <a:ext cx="2186950" cy="1609548"/>
          </a:xfrm>
          <a:prstGeom prst="rect">
            <a:avLst/>
          </a:prstGeom>
        </p:spPr>
      </p:pic>
      <p:pic>
        <p:nvPicPr>
          <p:cNvPr id="11" name="Picture 10" descr="images-4.jpeg"/>
          <p:cNvPicPr>
            <a:picLocks noChangeAspect="1"/>
          </p:cNvPicPr>
          <p:nvPr/>
        </p:nvPicPr>
        <p:blipFill>
          <a:blip r:embed="rId6"/>
          <a:stretch>
            <a:fillRect/>
          </a:stretch>
        </p:blipFill>
        <p:spPr>
          <a:xfrm>
            <a:off x="3486228" y="4726818"/>
            <a:ext cx="1810867" cy="1841324"/>
          </a:xfrm>
          <a:prstGeom prst="rect">
            <a:avLst/>
          </a:prstGeom>
        </p:spPr>
      </p:pic>
      <p:pic>
        <p:nvPicPr>
          <p:cNvPr id="12" name="Picture 11" descr="images-2.jpeg"/>
          <p:cNvPicPr>
            <a:picLocks noChangeAspect="1"/>
          </p:cNvPicPr>
          <p:nvPr/>
        </p:nvPicPr>
        <p:blipFill>
          <a:blip r:embed="rId7"/>
          <a:stretch>
            <a:fillRect/>
          </a:stretch>
        </p:blipFill>
        <p:spPr>
          <a:xfrm>
            <a:off x="6375400" y="2405566"/>
            <a:ext cx="2311400" cy="2144879"/>
          </a:xfrm>
          <a:prstGeom prst="rect">
            <a:avLst/>
          </a:prstGeom>
        </p:spPr>
      </p:pic>
      <p:pic>
        <p:nvPicPr>
          <p:cNvPr id="9" name="Picture 8" descr="Unknown.jpeg"/>
          <p:cNvPicPr>
            <a:picLocks noChangeAspect="1"/>
          </p:cNvPicPr>
          <p:nvPr/>
        </p:nvPicPr>
        <p:blipFill>
          <a:blip r:embed="rId8"/>
          <a:stretch>
            <a:fillRect/>
          </a:stretch>
        </p:blipFill>
        <p:spPr>
          <a:xfrm>
            <a:off x="3760841" y="2772445"/>
            <a:ext cx="1778000" cy="1778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alphaModFix amt="62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12501"/>
          </a:xfrm>
        </p:spPr>
        <p:txBody>
          <a:bodyPr>
            <a:normAutofit/>
          </a:bodyPr>
          <a:lstStyle/>
          <a:p>
            <a:r>
              <a:rPr lang="en-US" sz="4889" dirty="0" smtClean="0">
                <a:ln>
                  <a:solidFill>
                    <a:srgbClr val="FFE747"/>
                  </a:solidFill>
                </a:ln>
                <a:solidFill>
                  <a:srgbClr val="800000"/>
                </a:solidFill>
                <a:effectLst>
                  <a:outerShdw blurRad="50800" dist="38100" dir="18900000" algn="tr">
                    <a:srgbClr val="000000">
                      <a:alpha val="43000"/>
                    </a:srgbClr>
                  </a:outerShdw>
                </a:effectLst>
              </a:rPr>
              <a:t>Contacting The Trustees of</a:t>
            </a:r>
            <a:r>
              <a:rPr lang="en-US" sz="4000" dirty="0" smtClean="0">
                <a:solidFill>
                  <a:srgbClr val="0000FF"/>
                </a:solidFill>
                <a:effectLst>
                  <a:outerShdw blurRad="50800" dist="38100" dir="18900000" algn="tr">
                    <a:srgbClr val="000000">
                      <a:alpha val="43000"/>
                    </a:srgbClr>
                  </a:outerShdw>
                </a:effectLst>
              </a:rPr>
              <a:t/>
            </a:r>
            <a:br>
              <a:rPr lang="en-US" sz="4000" dirty="0" smtClean="0">
                <a:solidFill>
                  <a:srgbClr val="0000FF"/>
                </a:solidFill>
                <a:effectLst>
                  <a:outerShdw blurRad="50800" dist="38100" dir="18900000" algn="tr">
                    <a:srgbClr val="000000">
                      <a:alpha val="43000"/>
                    </a:srgbClr>
                  </a:outerShdw>
                </a:effectLst>
              </a:rPr>
            </a:br>
            <a:r>
              <a:rPr lang="en-US" sz="4000" dirty="0" smtClean="0">
                <a:solidFill>
                  <a:srgbClr val="0000FF"/>
                </a:solidFill>
                <a:effectLst>
                  <a:outerShdw blurRad="50800" dist="38100" dir="18900000" algn="tr">
                    <a:srgbClr val="000000">
                      <a:alpha val="43000"/>
                    </a:srgbClr>
                  </a:outerShdw>
                </a:effectLst>
              </a:rPr>
              <a:t/>
            </a:r>
            <a:br>
              <a:rPr lang="en-US" sz="4000" dirty="0" smtClean="0">
                <a:solidFill>
                  <a:srgbClr val="0000FF"/>
                </a:solidFill>
                <a:effectLst>
                  <a:outerShdw blurRad="50800" dist="38100" dir="18900000" algn="tr">
                    <a:srgbClr val="000000">
                      <a:alpha val="43000"/>
                    </a:srgbClr>
                  </a:outerShdw>
                </a:effectLst>
              </a:rPr>
            </a:br>
            <a:endParaRPr lang="en-US" sz="4000" dirty="0">
              <a:solidFill>
                <a:srgbClr val="0000FF"/>
              </a:solidFill>
              <a:effectLst>
                <a:outerShdw blurRad="50800" dist="38100" dir="18900000" algn="tr">
                  <a:srgbClr val="000000">
                    <a:alpha val="43000"/>
                  </a:srgbClr>
                </a:outerShdw>
              </a:effectLst>
            </a:endParaRPr>
          </a:p>
        </p:txBody>
      </p:sp>
      <p:sp>
        <p:nvSpPr>
          <p:cNvPr id="3" name="Content Placeholder 2"/>
          <p:cNvSpPr>
            <a:spLocks noGrp="1"/>
          </p:cNvSpPr>
          <p:nvPr>
            <p:ph idx="1"/>
          </p:nvPr>
        </p:nvSpPr>
        <p:spPr>
          <a:xfrm>
            <a:off x="1187114" y="3708211"/>
            <a:ext cx="8229600" cy="2531863"/>
          </a:xfrm>
        </p:spPr>
        <p:txBody>
          <a:bodyPr>
            <a:normAutofit/>
          </a:bodyPr>
          <a:lstStyle/>
          <a:p>
            <a:pPr>
              <a:buNone/>
            </a:pPr>
            <a:r>
              <a:rPr lang="en-US" sz="3892" dirty="0" smtClean="0">
                <a:ln>
                  <a:solidFill>
                    <a:srgbClr val="FFE747"/>
                  </a:solidFill>
                </a:ln>
                <a:solidFill>
                  <a:srgbClr val="800000"/>
                </a:solidFill>
                <a:effectLst>
                  <a:outerShdw blurRad="50800" dist="38100" dir="2700000" algn="br">
                    <a:srgbClr val="000000">
                      <a:alpha val="78000"/>
                    </a:srgbClr>
                  </a:outerShdw>
                </a:effectLst>
                <a:latin typeface="Arial Black"/>
                <a:cs typeface="Arial Black"/>
              </a:rPr>
              <a:t>	Can improve access to Higher Education &amp; preserve the Democratic Process </a:t>
            </a:r>
            <a:r>
              <a:rPr lang="en-US" sz="3892" b="1" u="sng" dirty="0" smtClean="0">
                <a:ln>
                  <a:solidFill>
                    <a:srgbClr val="FFE747"/>
                  </a:solidFill>
                </a:ln>
                <a:solidFill>
                  <a:srgbClr val="800000"/>
                </a:solidFill>
                <a:effectLst>
                  <a:outerShdw blurRad="50800" dist="38100" dir="2700000" algn="br">
                    <a:srgbClr val="000000">
                      <a:alpha val="78000"/>
                    </a:srgbClr>
                  </a:outerShdw>
                </a:effectLst>
                <a:latin typeface="Arial Black"/>
                <a:cs typeface="Arial Black"/>
              </a:rPr>
              <a:t>locally</a:t>
            </a:r>
            <a:r>
              <a:rPr lang="en-US" sz="3892" b="1" dirty="0" smtClean="0">
                <a:ln>
                  <a:solidFill>
                    <a:srgbClr val="FFE747"/>
                  </a:solidFill>
                </a:ln>
                <a:solidFill>
                  <a:srgbClr val="800000"/>
                </a:solidFill>
                <a:effectLst>
                  <a:outerShdw blurRad="50800" dist="38100" dir="2700000" algn="br">
                    <a:srgbClr val="000000">
                      <a:alpha val="78000"/>
                    </a:srgbClr>
                  </a:outerShdw>
                </a:effectLst>
                <a:latin typeface="Arial Black"/>
                <a:cs typeface="Arial Black"/>
              </a:rPr>
              <a:t> </a:t>
            </a:r>
            <a:r>
              <a:rPr lang="en-US" sz="3892" dirty="0" smtClean="0">
                <a:ln>
                  <a:solidFill>
                    <a:srgbClr val="FFE747"/>
                  </a:solidFill>
                </a:ln>
                <a:solidFill>
                  <a:srgbClr val="800000"/>
                </a:solidFill>
                <a:effectLst>
                  <a:outerShdw blurRad="50800" dist="38100" dir="2700000" algn="br">
                    <a:srgbClr val="000000">
                      <a:alpha val="78000"/>
                    </a:srgbClr>
                  </a:outerShdw>
                </a:effectLst>
                <a:latin typeface="Arial Black"/>
                <a:cs typeface="Arial Black"/>
              </a:rPr>
              <a:t>at PCC.</a:t>
            </a:r>
          </a:p>
          <a:p>
            <a:pPr>
              <a:buNone/>
            </a:pPr>
            <a:endParaRPr lang="en-US" dirty="0" smtClean="0"/>
          </a:p>
          <a:p>
            <a:pPr>
              <a:buNone/>
            </a:pPr>
            <a:endParaRPr lang="en-US" dirty="0" smtClean="0"/>
          </a:p>
          <a:p>
            <a:pPr>
              <a:buNone/>
            </a:pPr>
            <a:endParaRPr lang="en-US" dirty="0" smtClean="0"/>
          </a:p>
        </p:txBody>
      </p:sp>
      <p:pic>
        <p:nvPicPr>
          <p:cNvPr id="7" name="Picture 6" descr="images 15-17-40.jpeg"/>
          <p:cNvPicPr>
            <a:picLocks noChangeAspect="1"/>
          </p:cNvPicPr>
          <p:nvPr/>
        </p:nvPicPr>
        <p:blipFill>
          <a:blip r:embed="rId4">
            <a:alphaModFix amt="75000"/>
          </a:blip>
          <a:stretch>
            <a:fillRect/>
          </a:stretch>
        </p:blipFill>
        <p:spPr>
          <a:xfrm>
            <a:off x="3290952" y="1108248"/>
            <a:ext cx="2853980" cy="200850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89" dirty="0" smtClean="0">
                <a:ln>
                  <a:solidFill>
                    <a:srgbClr val="FFFF00"/>
                  </a:solidFill>
                </a:ln>
                <a:solidFill>
                  <a:schemeClr val="accent2">
                    <a:lumMod val="50000"/>
                  </a:schemeClr>
                </a:solidFill>
              </a:rPr>
              <a:t>Pasadena City College</a:t>
            </a:r>
            <a:r>
              <a:rPr lang="en-US" dirty="0" smtClean="0"/>
              <a:t/>
            </a:r>
            <a:br>
              <a:rPr lang="en-US" dirty="0" smtClean="0"/>
            </a:br>
            <a:r>
              <a:rPr lang="en-US" dirty="0" smtClean="0">
                <a:ln>
                  <a:solidFill>
                    <a:srgbClr val="800000"/>
                  </a:solidFill>
                </a:ln>
                <a:solidFill>
                  <a:srgbClr val="FFE747"/>
                </a:solidFill>
              </a:rPr>
              <a:t>~Needs You~</a:t>
            </a:r>
            <a:endParaRPr lang="en-US" dirty="0">
              <a:ln>
                <a:solidFill>
                  <a:srgbClr val="800000"/>
                </a:solidFill>
              </a:ln>
              <a:solidFill>
                <a:srgbClr val="FFE747"/>
              </a:solidFill>
            </a:endParaRPr>
          </a:p>
        </p:txBody>
      </p:sp>
      <p:sp>
        <p:nvSpPr>
          <p:cNvPr id="3" name="Content Placeholder 2"/>
          <p:cNvSpPr>
            <a:spLocks noGrp="1"/>
          </p:cNvSpPr>
          <p:nvPr>
            <p:ph idx="1"/>
          </p:nvPr>
        </p:nvSpPr>
        <p:spPr>
          <a:xfrm>
            <a:off x="457200" y="1583928"/>
            <a:ext cx="8229600" cy="4525963"/>
          </a:xfrm>
        </p:spPr>
        <p:txBody>
          <a:bodyPr>
            <a:normAutofit/>
          </a:bodyPr>
          <a:lstStyle/>
          <a:p>
            <a:pPr algn="ctr">
              <a:buNone/>
            </a:pPr>
            <a:r>
              <a:rPr lang="en-US" dirty="0" smtClean="0">
                <a:ln>
                  <a:solidFill>
                    <a:srgbClr val="FFE747"/>
                  </a:solidFill>
                </a:ln>
                <a:solidFill>
                  <a:srgbClr val="FF0000"/>
                </a:solidFill>
              </a:rPr>
              <a:t>Get involved!  </a:t>
            </a:r>
          </a:p>
          <a:p>
            <a:pPr>
              <a:buNone/>
            </a:pPr>
            <a:r>
              <a:rPr lang="en-US" dirty="0" smtClean="0">
                <a:ln>
                  <a:solidFill>
                    <a:srgbClr val="FFE747"/>
                  </a:solidFill>
                </a:ln>
                <a:solidFill>
                  <a:srgbClr val="FF0000"/>
                </a:solidFill>
              </a:rPr>
              <a:t>Email the Board of Trustees.  </a:t>
            </a:r>
          </a:p>
          <a:p>
            <a:pPr>
              <a:buNone/>
            </a:pPr>
            <a:r>
              <a:rPr lang="en-US" dirty="0" smtClean="0">
                <a:ln>
                  <a:solidFill>
                    <a:srgbClr val="FFE747"/>
                  </a:solidFill>
                </a:ln>
                <a:solidFill>
                  <a:srgbClr val="FF0000"/>
                </a:solidFill>
              </a:rPr>
              <a:t>Ask them to:</a:t>
            </a:r>
          </a:p>
          <a:p>
            <a:r>
              <a:rPr lang="en-US" dirty="0" smtClean="0">
                <a:ln>
                  <a:solidFill>
                    <a:srgbClr val="FFE747"/>
                  </a:solidFill>
                </a:ln>
                <a:solidFill>
                  <a:srgbClr val="FF0000"/>
                </a:solidFill>
              </a:rPr>
              <a:t>Retract their Calendar vote </a:t>
            </a:r>
          </a:p>
          <a:p>
            <a:r>
              <a:rPr lang="en-US" dirty="0" smtClean="0">
                <a:ln>
                  <a:solidFill>
                    <a:srgbClr val="FFE747"/>
                  </a:solidFill>
                </a:ln>
                <a:solidFill>
                  <a:srgbClr val="FF0000"/>
                </a:solidFill>
              </a:rPr>
              <a:t>Reinstate Winter intersession</a:t>
            </a:r>
          </a:p>
          <a:p>
            <a:r>
              <a:rPr lang="en-US" dirty="0" smtClean="0">
                <a:ln>
                  <a:solidFill>
                    <a:srgbClr val="FFE747"/>
                  </a:solidFill>
                </a:ln>
                <a:solidFill>
                  <a:srgbClr val="FF0000"/>
                </a:solidFill>
              </a:rPr>
              <a:t>Respect the process of Shared Governance (AB 1725)</a:t>
            </a:r>
          </a:p>
          <a:p>
            <a:pPr>
              <a:buNone/>
            </a:pPr>
            <a:endParaRPr lang="en-US" dirty="0" smtClean="0">
              <a:ln>
                <a:solidFill>
                  <a:srgbClr val="FFE747"/>
                </a:solidFill>
              </a:ln>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02947"/>
          </a:xfrm>
        </p:spPr>
        <p:txBody>
          <a:bodyPr/>
          <a:lstStyle/>
          <a:p>
            <a:pPr algn="l"/>
            <a:r>
              <a:rPr lang="en-US" dirty="0" smtClean="0">
                <a:latin typeface="Handwriting - Dakota"/>
                <a:cs typeface="Handwriting - Dakota"/>
              </a:rPr>
              <a:t>   Write this down</a:t>
            </a:r>
            <a:endParaRPr lang="en-US" dirty="0">
              <a:latin typeface="Handwriting - Dakota"/>
              <a:cs typeface="Handwriting - Dakota"/>
            </a:endParaRPr>
          </a:p>
        </p:txBody>
      </p:sp>
      <p:pic>
        <p:nvPicPr>
          <p:cNvPr id="5" name="Picture 4" descr="images-1.jpeg"/>
          <p:cNvPicPr>
            <a:picLocks noChangeAspect="1"/>
          </p:cNvPicPr>
          <p:nvPr/>
        </p:nvPicPr>
        <p:blipFill>
          <a:blip r:embed="rId2"/>
          <a:stretch>
            <a:fillRect/>
          </a:stretch>
        </p:blipFill>
        <p:spPr>
          <a:xfrm>
            <a:off x="5892800" y="-314139"/>
            <a:ext cx="3251200" cy="2438401"/>
          </a:xfrm>
          <a:prstGeom prst="rect">
            <a:avLst/>
          </a:prstGeom>
        </p:spPr>
      </p:pic>
      <p:sp>
        <p:nvSpPr>
          <p:cNvPr id="3" name="Content Placeholder 2"/>
          <p:cNvSpPr>
            <a:spLocks noGrp="1"/>
          </p:cNvSpPr>
          <p:nvPr>
            <p:ph idx="1"/>
          </p:nvPr>
        </p:nvSpPr>
        <p:spPr>
          <a:xfrm>
            <a:off x="457200" y="1877585"/>
            <a:ext cx="8229600" cy="4648282"/>
          </a:xfrm>
        </p:spPr>
        <p:txBody>
          <a:bodyPr>
            <a:normAutofit fontScale="85000" lnSpcReduction="10000"/>
          </a:bodyPr>
          <a:lstStyle/>
          <a:p>
            <a:r>
              <a:rPr lang="en-US" b="1" dirty="0" smtClean="0">
                <a:effectLst>
                  <a:outerShdw blurRad="50800" dist="38100" dir="2700000" algn="br">
                    <a:srgbClr val="000000">
                      <a:alpha val="43000"/>
                    </a:srgbClr>
                  </a:outerShdw>
                </a:effectLst>
              </a:rPr>
              <a:t>Pres. Geoffrey L. Baum</a:t>
            </a:r>
            <a:r>
              <a:rPr lang="en-US" dirty="0" smtClean="0">
                <a:effectLst>
                  <a:outerShdw blurRad="50800" dist="38100" dir="2700000" algn="br">
                    <a:srgbClr val="000000">
                      <a:alpha val="43000"/>
                    </a:srgbClr>
                  </a:outerShdw>
                </a:effectLst>
              </a:rPr>
              <a:t>: President, Area 1, glbaum@pasadena.edu</a:t>
            </a:r>
          </a:p>
          <a:p>
            <a:r>
              <a:rPr lang="en-US" b="1" dirty="0" smtClean="0">
                <a:effectLst>
                  <a:outerShdw blurRad="50800" dist="38100" dir="2700000" algn="br">
                    <a:srgbClr val="000000">
                      <a:alpha val="43000"/>
                    </a:srgbClr>
                  </a:outerShdw>
                </a:effectLst>
              </a:rPr>
              <a:t>Dr. Jeanette Mann</a:t>
            </a:r>
            <a:r>
              <a:rPr lang="en-US" dirty="0" smtClean="0">
                <a:effectLst>
                  <a:outerShdw blurRad="50800" dist="38100" dir="2700000" algn="br">
                    <a:srgbClr val="000000">
                      <a:alpha val="43000"/>
                    </a:srgbClr>
                  </a:outerShdw>
                </a:effectLst>
              </a:rPr>
              <a:t>: Area 2, jxmann@pasadena.edu</a:t>
            </a:r>
          </a:p>
          <a:p>
            <a:r>
              <a:rPr lang="en-US" b="1" dirty="0" smtClean="0">
                <a:effectLst>
                  <a:outerShdw blurRad="50800" dist="38100" dir="2700000" algn="br">
                    <a:srgbClr val="000000">
                      <a:alpha val="43000"/>
                    </a:srgbClr>
                  </a:outerShdw>
                </a:effectLst>
              </a:rPr>
              <a:t>Berlinda Brown</a:t>
            </a:r>
            <a:r>
              <a:rPr lang="en-US" dirty="0" smtClean="0">
                <a:effectLst>
                  <a:outerShdw blurRad="50800" dist="38100" dir="2700000" algn="br">
                    <a:srgbClr val="000000">
                      <a:alpha val="43000"/>
                    </a:srgbClr>
                  </a:outerShdw>
                </a:effectLst>
              </a:rPr>
              <a:t>:</a:t>
            </a:r>
            <a:r>
              <a:rPr lang="en-US" b="1" dirty="0" smtClean="0">
                <a:effectLst>
                  <a:outerShdw blurRad="50800" dist="38100" dir="2700000" algn="br">
                    <a:srgbClr val="000000">
                      <a:alpha val="43000"/>
                    </a:srgbClr>
                  </a:outerShdw>
                </a:effectLst>
              </a:rPr>
              <a:t> </a:t>
            </a:r>
            <a:r>
              <a:rPr lang="en-US" dirty="0" smtClean="0">
                <a:effectLst>
                  <a:outerShdw blurRad="50800" dist="38100" dir="2700000" algn="br">
                    <a:srgbClr val="000000">
                      <a:alpha val="43000"/>
                    </a:srgbClr>
                  </a:outerShdw>
                </a:effectLst>
              </a:rPr>
              <a:t>Area 3, bxbrown@pasadena.edu</a:t>
            </a:r>
          </a:p>
          <a:p>
            <a:r>
              <a:rPr lang="en-US" b="1" dirty="0" smtClean="0">
                <a:effectLst>
                  <a:outerShdw blurRad="50800" dist="38100" dir="2700000" algn="br">
                    <a:srgbClr val="000000">
                      <a:alpha val="43000"/>
                    </a:srgbClr>
                  </a:outerShdw>
                </a:effectLst>
              </a:rPr>
              <a:t>William E. Thomson</a:t>
            </a:r>
            <a:r>
              <a:rPr lang="en-US" dirty="0" smtClean="0">
                <a:effectLst>
                  <a:outerShdw blurRad="50800" dist="38100" dir="2700000" algn="br">
                    <a:srgbClr val="000000">
                      <a:alpha val="43000"/>
                    </a:srgbClr>
                  </a:outerShdw>
                </a:effectLst>
              </a:rPr>
              <a:t>:</a:t>
            </a:r>
            <a:r>
              <a:rPr lang="en-US" i="1" dirty="0" smtClean="0">
                <a:effectLst>
                  <a:outerShdw blurRad="50800" dist="38100" dir="2700000" algn="br">
                    <a:srgbClr val="000000">
                      <a:alpha val="43000"/>
                    </a:srgbClr>
                  </a:outerShdw>
                </a:effectLst>
              </a:rPr>
              <a:t> </a:t>
            </a:r>
            <a:r>
              <a:rPr lang="en-US" dirty="0" smtClean="0">
                <a:effectLst>
                  <a:outerShdw blurRad="50800" dist="38100" dir="2700000" algn="br">
                    <a:srgbClr val="000000">
                      <a:alpha val="43000"/>
                    </a:srgbClr>
                  </a:outerShdw>
                </a:effectLst>
              </a:rPr>
              <a:t>Area 4, wethomson@pasadena.edu</a:t>
            </a:r>
          </a:p>
          <a:p>
            <a:r>
              <a:rPr lang="en-US" b="1" dirty="0" smtClean="0">
                <a:effectLst>
                  <a:outerShdw blurRad="50800" dist="38100" dir="2700000" algn="br">
                    <a:srgbClr val="000000">
                      <a:alpha val="43000"/>
                    </a:srgbClr>
                  </a:outerShdw>
                </a:effectLst>
              </a:rPr>
              <a:t>Linda Wah</a:t>
            </a:r>
            <a:r>
              <a:rPr lang="en-US" dirty="0" smtClean="0">
                <a:effectLst>
                  <a:outerShdw blurRad="50800" dist="38100" dir="2700000" algn="br">
                    <a:srgbClr val="000000">
                      <a:alpha val="43000"/>
                    </a:srgbClr>
                  </a:outerShdw>
                </a:effectLst>
              </a:rPr>
              <a:t>:</a:t>
            </a:r>
            <a:r>
              <a:rPr lang="en-US" b="1" dirty="0" smtClean="0">
                <a:effectLst>
                  <a:outerShdw blurRad="50800" dist="38100" dir="2700000" algn="br">
                    <a:srgbClr val="000000">
                      <a:alpha val="43000"/>
                    </a:srgbClr>
                  </a:outerShdw>
                </a:effectLst>
              </a:rPr>
              <a:t> </a:t>
            </a:r>
            <a:r>
              <a:rPr lang="en-US" dirty="0" smtClean="0">
                <a:effectLst>
                  <a:outerShdw blurRad="50800" dist="38100" dir="2700000" algn="br">
                    <a:srgbClr val="000000">
                      <a:alpha val="43000"/>
                    </a:srgbClr>
                  </a:outerShdw>
                </a:effectLst>
              </a:rPr>
              <a:t>Area 5, lswah@pasadena.edu</a:t>
            </a:r>
          </a:p>
          <a:p>
            <a:r>
              <a:rPr lang="en-US" b="1" dirty="0" smtClean="0">
                <a:effectLst>
                  <a:outerShdw blurRad="50800" dist="38100" dir="2700000" algn="br">
                    <a:srgbClr val="000000">
                      <a:alpha val="43000"/>
                    </a:srgbClr>
                  </a:outerShdw>
                </a:effectLst>
              </a:rPr>
              <a:t>V.P. John Martin</a:t>
            </a:r>
            <a:r>
              <a:rPr lang="en-US" dirty="0" smtClean="0">
                <a:effectLst>
                  <a:outerShdw blurRad="50800" dist="38100" dir="2700000" algn="br">
                    <a:srgbClr val="000000">
                      <a:alpha val="43000"/>
                    </a:srgbClr>
                  </a:outerShdw>
                </a:effectLst>
              </a:rPr>
              <a:t>: V.P., Area 6 jhmartin@pasadena.edu</a:t>
            </a:r>
          </a:p>
          <a:p>
            <a:r>
              <a:rPr lang="en-US" b="1" dirty="0" smtClean="0">
                <a:effectLst>
                  <a:outerShdw blurRad="50800" dist="38100" dir="2700000" algn="br">
                    <a:srgbClr val="000000">
                      <a:alpha val="43000"/>
                    </a:srgbClr>
                  </a:outerShdw>
                </a:effectLst>
              </a:rPr>
              <a:t>Dr. Anthony R. Fellow</a:t>
            </a:r>
            <a:r>
              <a:rPr lang="en-US" dirty="0" smtClean="0">
                <a:effectLst>
                  <a:outerShdw blurRad="50800" dist="38100" dir="2700000" algn="br">
                    <a:srgbClr val="000000">
                      <a:alpha val="43000"/>
                    </a:srgbClr>
                  </a:outerShdw>
                </a:effectLst>
              </a:rPr>
              <a:t>: Area 7, artfellow@pasadena.edu</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
            <a:ext cx="8229600" cy="2416854"/>
          </a:xfrm>
        </p:spPr>
        <p:txBody>
          <a:bodyPr>
            <a:normAutofit fontScale="90000"/>
          </a:bodyPr>
          <a:lstStyle/>
          <a:p>
            <a:r>
              <a:rPr lang="en-US" sz="4889" dirty="0" smtClean="0">
                <a:ln>
                  <a:solidFill>
                    <a:srgbClr val="FFFF00"/>
                  </a:solidFill>
                </a:ln>
                <a:solidFill>
                  <a:schemeClr val="accent2">
                    <a:lumMod val="50000"/>
                  </a:schemeClr>
                </a:solidFill>
              </a:rPr>
              <a:t>Pasadena City College’s</a:t>
            </a:r>
            <a:br>
              <a:rPr lang="en-US" sz="4889" dirty="0" smtClean="0">
                <a:ln>
                  <a:solidFill>
                    <a:srgbClr val="FFFF00"/>
                  </a:solidFill>
                </a:ln>
                <a:solidFill>
                  <a:schemeClr val="accent2">
                    <a:lumMod val="50000"/>
                  </a:schemeClr>
                </a:solidFill>
              </a:rPr>
            </a:br>
            <a:r>
              <a:rPr lang="en-US" sz="4889" dirty="0" smtClean="0">
                <a:ln>
                  <a:solidFill>
                    <a:srgbClr val="FFFF00"/>
                  </a:solidFill>
                </a:ln>
                <a:solidFill>
                  <a:schemeClr val="accent2">
                    <a:lumMod val="50000"/>
                  </a:schemeClr>
                </a:solidFill>
              </a:rPr>
              <a:t/>
            </a:r>
            <a:br>
              <a:rPr lang="en-US" sz="4889" dirty="0" smtClean="0">
                <a:ln>
                  <a:solidFill>
                    <a:srgbClr val="FFFF00"/>
                  </a:solidFill>
                </a:ln>
                <a:solidFill>
                  <a:schemeClr val="accent2">
                    <a:lumMod val="50000"/>
                  </a:schemeClr>
                </a:solidFill>
              </a:rPr>
            </a:br>
            <a:r>
              <a:rPr lang="en-US" sz="4889" dirty="0" smtClean="0">
                <a:solidFill>
                  <a:schemeClr val="bg1"/>
                </a:solidFill>
              </a:rPr>
              <a:t> </a:t>
            </a:r>
            <a:r>
              <a:rPr lang="en-US" dirty="0" smtClean="0">
                <a:solidFill>
                  <a:schemeClr val="bg1"/>
                </a:solidFill>
              </a:rPr>
              <a:t/>
            </a:r>
            <a:br>
              <a:rPr lang="en-US" dirty="0" smtClean="0">
                <a:solidFill>
                  <a:schemeClr val="bg1"/>
                </a:solidFill>
              </a:rPr>
            </a:br>
            <a:r>
              <a:rPr lang="en-US" sz="4000" dirty="0" smtClean="0">
                <a:solidFill>
                  <a:srgbClr val="FFE747"/>
                </a:solidFill>
              </a:rPr>
              <a:t>Response to the Cuts</a:t>
            </a:r>
            <a:endParaRPr lang="en-US" sz="4000" dirty="0">
              <a:solidFill>
                <a:srgbClr val="FFE747"/>
              </a:solidFill>
            </a:endParaRPr>
          </a:p>
        </p:txBody>
      </p:sp>
      <p:sp>
        <p:nvSpPr>
          <p:cNvPr id="5" name="Content Placeholder 4"/>
          <p:cNvSpPr>
            <a:spLocks noGrp="1"/>
          </p:cNvSpPr>
          <p:nvPr>
            <p:ph idx="1"/>
          </p:nvPr>
        </p:nvSpPr>
        <p:spPr>
          <a:xfrm>
            <a:off x="457200" y="2588157"/>
            <a:ext cx="8229600" cy="4269843"/>
          </a:xfrm>
        </p:spPr>
        <p:txBody>
          <a:bodyPr>
            <a:noAutofit/>
          </a:bodyPr>
          <a:lstStyle/>
          <a:p>
            <a:r>
              <a:rPr lang="en-US" sz="2400" dirty="0" smtClean="0">
                <a:solidFill>
                  <a:srgbClr val="FFE747"/>
                </a:solidFill>
              </a:rPr>
              <a:t>Course offerings reduced (14% since 2010-11).* Faculty &amp; Staff encouraged to retire (2011).</a:t>
            </a:r>
          </a:p>
          <a:p>
            <a:r>
              <a:rPr lang="en-US" sz="2400" dirty="0" smtClean="0">
                <a:solidFill>
                  <a:srgbClr val="FFE747"/>
                </a:solidFill>
              </a:rPr>
              <a:t>Many Adjuncts not rehired and</a:t>
            </a:r>
            <a:r>
              <a:rPr lang="en-US" sz="2400" dirty="0" smtClean="0">
                <a:solidFill>
                  <a:srgbClr val="FFFFFF"/>
                </a:solidFill>
              </a:rPr>
              <a:t> </a:t>
            </a:r>
            <a:r>
              <a:rPr lang="en-US" sz="2400" b="1" dirty="0" smtClean="0">
                <a:ln>
                  <a:solidFill>
                    <a:srgbClr val="800000"/>
                  </a:solidFill>
                </a:ln>
                <a:solidFill>
                  <a:srgbClr val="FFE747"/>
                </a:solidFill>
              </a:rPr>
              <a:t>Retirees scheduled to teach as adjuncts summarily fired (four days before the Spring 2012 semester)</a:t>
            </a:r>
            <a:r>
              <a:rPr lang="en-US" sz="2400" dirty="0" smtClean="0">
                <a:solidFill>
                  <a:srgbClr val="FFE747"/>
                </a:solidFill>
              </a:rPr>
              <a:t>.</a:t>
            </a:r>
          </a:p>
          <a:p>
            <a:r>
              <a:rPr lang="en-US" sz="2400" dirty="0" smtClean="0">
                <a:solidFill>
                  <a:srgbClr val="FFE747"/>
                </a:solidFill>
              </a:rPr>
              <a:t>Facilities and teaching divisions remain understaffed.</a:t>
            </a:r>
          </a:p>
          <a:p>
            <a:r>
              <a:rPr lang="en-US" sz="2400" u="sng" dirty="0" smtClean="0">
                <a:ln>
                  <a:solidFill>
                    <a:srgbClr val="800000"/>
                  </a:solidFill>
                </a:ln>
                <a:solidFill>
                  <a:srgbClr val="FFE747"/>
                </a:solidFill>
              </a:rPr>
              <a:t>End of the year </a:t>
            </a:r>
            <a:r>
              <a:rPr lang="en-US" sz="2400" b="1" u="sng" dirty="0" smtClean="0">
                <a:ln>
                  <a:solidFill>
                    <a:srgbClr val="800000"/>
                  </a:solidFill>
                </a:ln>
                <a:solidFill>
                  <a:srgbClr val="FFE747"/>
                </a:solidFill>
              </a:rPr>
              <a:t>Budget Surpluses</a:t>
            </a:r>
            <a:r>
              <a:rPr lang="en-US" sz="2400" dirty="0" smtClean="0">
                <a:solidFill>
                  <a:srgbClr val="FFE747"/>
                </a:solidFill>
              </a:rPr>
              <a:t> used to offset gap in State funding.</a:t>
            </a:r>
          </a:p>
          <a:p>
            <a:r>
              <a:rPr lang="en-US" b="1" dirty="0" smtClean="0">
                <a:ln>
                  <a:solidFill>
                    <a:srgbClr val="800000"/>
                  </a:solidFill>
                </a:ln>
                <a:solidFill>
                  <a:srgbClr val="FFE747"/>
                </a:solidFill>
              </a:rPr>
              <a:t> Winter cut and a New Calendar imposed</a:t>
            </a:r>
            <a:r>
              <a:rPr lang="en-US" sz="2800" dirty="0" smtClean="0">
                <a:solidFill>
                  <a:srgbClr val="FFE747"/>
                </a:solidFill>
              </a:rPr>
              <a:t>.</a:t>
            </a:r>
          </a:p>
        </p:txBody>
      </p:sp>
      <p:pic>
        <p:nvPicPr>
          <p:cNvPr id="6" name="Picture 5" descr="images-1.jpeg"/>
          <p:cNvPicPr>
            <a:picLocks noChangeAspect="1"/>
          </p:cNvPicPr>
          <p:nvPr/>
        </p:nvPicPr>
        <p:blipFill>
          <a:blip r:embed="rId3"/>
          <a:stretch>
            <a:fillRect/>
          </a:stretch>
        </p:blipFill>
        <p:spPr>
          <a:xfrm>
            <a:off x="2831848" y="653739"/>
            <a:ext cx="3218789" cy="132617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40000">
              <a:schemeClr val="tx1">
                <a:lumMod val="50000"/>
                <a:lumOff val="50000"/>
              </a:schemeClr>
            </a:gs>
            <a:gs pos="100000">
              <a:srgbClr val="FFFF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85634"/>
          </a:xfrm>
        </p:spPr>
        <p:txBody>
          <a:bodyPr>
            <a:normAutofit fontScale="90000"/>
          </a:bodyPr>
          <a:lstStyle/>
          <a:p>
            <a:r>
              <a:rPr lang="en-US" i="1" dirty="0" smtClean="0">
                <a:ln>
                  <a:solidFill>
                    <a:schemeClr val="tx1">
                      <a:lumMod val="95000"/>
                      <a:lumOff val="5000"/>
                    </a:schemeClr>
                  </a:solidFill>
                </a:ln>
                <a:solidFill>
                  <a:srgbClr val="558ED5"/>
                </a:solidFill>
              </a:rPr>
              <a:t>Does </a:t>
            </a:r>
            <a:r>
              <a:rPr lang="en-US" dirty="0" smtClean="0">
                <a:ln>
                  <a:solidFill>
                    <a:schemeClr val="tx1">
                      <a:lumMod val="95000"/>
                      <a:lumOff val="5000"/>
                    </a:schemeClr>
                  </a:solidFill>
                </a:ln>
                <a:solidFill>
                  <a:srgbClr val="558ED5"/>
                </a:solidFill>
              </a:rPr>
              <a:t>PCC Have A Budget Crisis?</a:t>
            </a:r>
            <a:br>
              <a:rPr lang="en-US" dirty="0" smtClean="0">
                <a:ln>
                  <a:solidFill>
                    <a:schemeClr val="tx1">
                      <a:lumMod val="95000"/>
                      <a:lumOff val="5000"/>
                    </a:schemeClr>
                  </a:solidFill>
                </a:ln>
                <a:solidFill>
                  <a:srgbClr val="558ED5"/>
                </a:solidFill>
              </a:rPr>
            </a:br>
            <a:r>
              <a:rPr lang="en-US" sz="2222" dirty="0" smtClean="0">
                <a:solidFill>
                  <a:srgbClr val="558ED5"/>
                </a:solidFill>
              </a:rPr>
              <a:t>From Board Report 8/15/12</a:t>
            </a:r>
            <a:br>
              <a:rPr lang="en-US" sz="2222" dirty="0" smtClean="0">
                <a:solidFill>
                  <a:srgbClr val="558ED5"/>
                </a:solidFill>
              </a:rPr>
            </a:br>
            <a:r>
              <a:rPr lang="en-US" sz="2667" dirty="0" smtClean="0">
                <a:solidFill>
                  <a:srgbClr val="558ED5"/>
                </a:solidFill>
              </a:rPr>
              <a:t> PCC’S Financial Status Report filed with the Chancellor’s Office</a:t>
            </a:r>
            <a:r>
              <a:rPr lang="en-US" sz="2222" dirty="0" smtClean="0">
                <a:solidFill>
                  <a:srgbClr val="558ED5"/>
                </a:solidFill>
              </a:rPr>
              <a:t/>
            </a:r>
            <a:br>
              <a:rPr lang="en-US" sz="2222" dirty="0" smtClean="0">
                <a:solidFill>
                  <a:srgbClr val="558ED5"/>
                </a:solidFill>
              </a:rPr>
            </a:br>
            <a:endParaRPr lang="en-US" sz="2222" dirty="0">
              <a:solidFill>
                <a:srgbClr val="558ED5"/>
              </a:solidFill>
            </a:endParaRPr>
          </a:p>
        </p:txBody>
      </p:sp>
      <p:pic>
        <p:nvPicPr>
          <p:cNvPr id="11" name="Picture 10" descr="Screen shot 2012-09-28 at 12.51.57 PM.png"/>
          <p:cNvPicPr>
            <a:picLocks noChangeAspect="1"/>
          </p:cNvPicPr>
          <p:nvPr/>
        </p:nvPicPr>
        <p:blipFill>
          <a:blip r:embed="rId3"/>
          <a:stretch>
            <a:fillRect/>
          </a:stretch>
        </p:blipFill>
        <p:spPr>
          <a:xfrm>
            <a:off x="291020" y="2553369"/>
            <a:ext cx="8852979" cy="2914315"/>
          </a:xfrm>
          <a:prstGeom prst="rect">
            <a:avLst/>
          </a:prstGeom>
        </p:spPr>
      </p:pic>
      <p:pic>
        <p:nvPicPr>
          <p:cNvPr id="12" name="Picture 11" descr="Screen shot 2012-09-28 at 1.03.11 PM.png"/>
          <p:cNvPicPr>
            <a:picLocks noChangeAspect="1"/>
          </p:cNvPicPr>
          <p:nvPr/>
        </p:nvPicPr>
        <p:blipFill>
          <a:blip r:embed="rId4"/>
          <a:stretch>
            <a:fillRect/>
          </a:stretch>
        </p:blipFill>
        <p:spPr>
          <a:xfrm>
            <a:off x="291021" y="2005263"/>
            <a:ext cx="8752967" cy="548105"/>
          </a:xfrm>
          <a:prstGeom prst="rect">
            <a:avLst/>
          </a:prstGeom>
        </p:spPr>
      </p:pic>
      <p:pic>
        <p:nvPicPr>
          <p:cNvPr id="16" name="Picture 15"/>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7838631" y="4867188"/>
            <a:ext cx="1205357" cy="14961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63738"/>
          </a:xfrm>
        </p:spPr>
        <p:txBody>
          <a:bodyPr>
            <a:normAutofit fontScale="90000"/>
          </a:bodyPr>
          <a:lstStyle/>
          <a:p>
            <a:r>
              <a:rPr lang="en-US" sz="4444" dirty="0" smtClean="0">
                <a:effectLst>
                  <a:glow rad="228600">
                    <a:schemeClr val="accent3">
                      <a:alpha val="75000"/>
                    </a:schemeClr>
                  </a:glow>
                </a:effectLst>
              </a:rPr>
              <a:t> </a:t>
            </a:r>
            <a:r>
              <a:rPr lang="en-US" sz="4444" dirty="0" smtClean="0">
                <a:solidFill>
                  <a:schemeClr val="bg1"/>
                </a:solidFill>
                <a:effectLst>
                  <a:glow rad="228600">
                    <a:schemeClr val="accent3">
                      <a:alpha val="75000"/>
                    </a:schemeClr>
                  </a:glow>
                </a:effectLst>
              </a:rPr>
              <a:t>PCC Still has a healthy reserve fund.</a:t>
            </a:r>
            <a:r>
              <a:rPr lang="en-US" sz="3556" dirty="0" smtClean="0">
                <a:solidFill>
                  <a:schemeClr val="bg1"/>
                </a:solidFill>
              </a:rPr>
              <a:t/>
            </a:r>
            <a:br>
              <a:rPr lang="en-US" sz="3556" dirty="0" smtClean="0">
                <a:solidFill>
                  <a:schemeClr val="bg1"/>
                </a:solidFill>
              </a:rPr>
            </a:br>
            <a:r>
              <a:rPr lang="en-US" sz="3556" dirty="0" smtClean="0">
                <a:solidFill>
                  <a:schemeClr val="bg1"/>
                </a:solidFill>
              </a:rPr>
              <a:t>A cash flow problem (State reimbursements) is not a budget problem. </a:t>
            </a:r>
            <a:r>
              <a:rPr lang="en-US" dirty="0" smtClean="0">
                <a:solidFill>
                  <a:schemeClr val="bg1"/>
                </a:solidFill>
              </a:rPr>
              <a:t/>
            </a:r>
            <a:br>
              <a:rPr lang="en-US" dirty="0" smtClean="0">
                <a:solidFill>
                  <a:schemeClr val="bg1"/>
                </a:solidFill>
              </a:rPr>
            </a:br>
            <a:r>
              <a:rPr lang="en-US" sz="1800" dirty="0" smtClean="0">
                <a:solidFill>
                  <a:schemeClr val="bg1"/>
                </a:solidFill>
              </a:rPr>
              <a:t>(V.P. Miller:  Board Report 9/05/12)</a:t>
            </a:r>
            <a:endParaRPr lang="en-US" sz="1800" dirty="0">
              <a:solidFill>
                <a:schemeClr val="bg1"/>
              </a:solidFill>
            </a:endParaRPr>
          </a:p>
        </p:txBody>
      </p:sp>
      <p:pic>
        <p:nvPicPr>
          <p:cNvPr id="4" name="Content Placeholder 3" descr="Screen shot 2012-09-28 at 12.41.58 AM.png"/>
          <p:cNvPicPr>
            <a:picLocks noGrp="1" noChangeAspect="1"/>
          </p:cNvPicPr>
          <p:nvPr>
            <p:ph idx="1"/>
          </p:nvPr>
        </p:nvPicPr>
        <p:blipFill>
          <a:blip r:embed="rId3"/>
          <a:srcRect l="-7551" r="-7551"/>
          <a:stretch>
            <a:fillRect/>
          </a:stretch>
        </p:blipFill>
        <p:spPr>
          <a:xfrm>
            <a:off x="457200" y="2238376"/>
            <a:ext cx="8229600" cy="371057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351"/>
            <a:ext cx="8229600" cy="1032799"/>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Classes Cut Despite Demand </a:t>
            </a:r>
            <a:br>
              <a:rPr lang="en-US" sz="4000" dirty="0" smtClean="0"/>
            </a:br>
            <a:r>
              <a:rPr lang="en-US" sz="4000" dirty="0" smtClean="0"/>
              <a:t>&amp; A Budget Surplus*</a:t>
            </a:r>
            <a:r>
              <a:rPr lang="en-US" dirty="0" smtClean="0"/>
              <a:t/>
            </a:r>
            <a:br>
              <a:rPr lang="en-US" dirty="0" smtClean="0"/>
            </a:br>
            <a:r>
              <a:rPr lang="en-US" sz="2000" dirty="0" smtClean="0"/>
              <a:t>Numbers of Class Sections offered: taken from PCC Courier 9/20/12.</a:t>
            </a: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457200" y="1702724"/>
          <a:ext cx="8229600" cy="45638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35000">
              <a:schemeClr val="tx1">
                <a:lumMod val="50000"/>
                <a:lumOff val="50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5"/>
            <a:ext cx="8229600" cy="2095500"/>
          </a:xfrm>
        </p:spPr>
        <p:txBody>
          <a:bodyPr>
            <a:normAutofit fontScale="90000"/>
          </a:bodyPr>
          <a:lstStyle/>
          <a:p>
            <a:r>
              <a:rPr lang="en-US" dirty="0" smtClean="0">
                <a:ln>
                  <a:solidFill>
                    <a:srgbClr val="FF0000"/>
                  </a:solidFill>
                </a:ln>
              </a:rPr>
              <a:t>Cutting Winter Intercession Saves Only</a:t>
            </a:r>
            <a:br>
              <a:rPr lang="en-US" dirty="0" smtClean="0">
                <a:ln>
                  <a:solidFill>
                    <a:srgbClr val="FF0000"/>
                  </a:solidFill>
                </a:ln>
              </a:rPr>
            </a:br>
            <a:r>
              <a:rPr lang="en-US" dirty="0" smtClean="0">
                <a:ln>
                  <a:solidFill>
                    <a:srgbClr val="FF0000"/>
                  </a:solidFill>
                </a:ln>
              </a:rPr>
              <a:t>0.05% of PCC’s Budget</a:t>
            </a:r>
            <a:r>
              <a:rPr lang="en-US" dirty="0" smtClean="0"/>
              <a:t/>
            </a:r>
            <a:br>
              <a:rPr lang="en-US" dirty="0" smtClean="0"/>
            </a:br>
            <a:r>
              <a:rPr lang="en-US" sz="2000" dirty="0" smtClean="0"/>
              <a:t>(from Board Report 8/29/12)</a:t>
            </a:r>
            <a:endParaRPr lang="en-US" sz="2000" dirty="0"/>
          </a:p>
        </p:txBody>
      </p:sp>
      <p:pic>
        <p:nvPicPr>
          <p:cNvPr id="8" name="Content Placeholder 7" descr="Screen shot 2012-09-28 at 12.53.49 AM.png"/>
          <p:cNvPicPr>
            <a:picLocks noGrp="1" noChangeAspect="1"/>
          </p:cNvPicPr>
          <p:nvPr>
            <p:ph idx="1"/>
          </p:nvPr>
        </p:nvPicPr>
        <p:blipFill>
          <a:blip r:embed="rId3"/>
          <a:srcRect t="-86642" b="-86642"/>
          <a:stretch>
            <a:fillRect/>
          </a:stretch>
        </p:blipFill>
        <p:spPr>
          <a:xfrm>
            <a:off x="457200" y="1324491"/>
            <a:ext cx="8229600" cy="3823275"/>
          </a:xfrm>
        </p:spPr>
      </p:pic>
      <p:sp>
        <p:nvSpPr>
          <p:cNvPr id="4" name="TextBox 3"/>
          <p:cNvSpPr txBox="1"/>
          <p:nvPr/>
        </p:nvSpPr>
        <p:spPr>
          <a:xfrm>
            <a:off x="1147055" y="4355803"/>
            <a:ext cx="6991566" cy="1200329"/>
          </a:xfrm>
          <a:prstGeom prst="rect">
            <a:avLst/>
          </a:prstGeom>
          <a:noFill/>
        </p:spPr>
        <p:txBody>
          <a:bodyPr wrap="square" rtlCol="0">
            <a:spAutoFit/>
          </a:bodyPr>
          <a:lstStyle/>
          <a:p>
            <a:r>
              <a:rPr lang="en-US" sz="3600" dirty="0" smtClean="0">
                <a:ln w="3175" cmpd="sng">
                  <a:noFill/>
                </a:ln>
              </a:rPr>
              <a:t>8,000 students attended the 271 class sections offered last Spring.</a:t>
            </a:r>
            <a:endParaRPr lang="en-US" sz="3600" dirty="0">
              <a:ln w="3175" cmpd="sng">
                <a:noFill/>
              </a:l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effectLst>
                  <a:glow rad="139700">
                    <a:schemeClr val="accent2">
                      <a:alpha val="75000"/>
                    </a:schemeClr>
                  </a:glow>
                </a:effectLst>
              </a:rPr>
              <a:t>How is PCC Spending Its Money?</a:t>
            </a:r>
            <a:endParaRPr lang="en-US" dirty="0">
              <a:solidFill>
                <a:srgbClr val="FFFFFF"/>
              </a:solidFill>
              <a:effectLst>
                <a:glow rad="139700">
                  <a:schemeClr val="accent2">
                    <a:alpha val="75000"/>
                  </a:schemeClr>
                </a:glow>
              </a:effectLst>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dirty="0" smtClean="0">
                <a:ln>
                  <a:solidFill>
                    <a:srgbClr val="FFFFFF"/>
                  </a:solidFill>
                </a:ln>
                <a:solidFill>
                  <a:srgbClr val="FFFFFF"/>
                </a:solidFill>
              </a:rPr>
              <a:t>8 new administrative positions*</a:t>
            </a:r>
          </a:p>
          <a:p>
            <a:pPr>
              <a:buFont typeface="Wingdings" charset="2"/>
              <a:buChar char="Ø"/>
            </a:pPr>
            <a:r>
              <a:rPr lang="en-US" dirty="0" smtClean="0">
                <a:ln>
                  <a:solidFill>
                    <a:srgbClr val="FFFFFF"/>
                  </a:solidFill>
                </a:ln>
                <a:solidFill>
                  <a:srgbClr val="FFFFFF"/>
                </a:solidFill>
              </a:rPr>
              <a:t>New position of General Counsel $179,000</a:t>
            </a:r>
          </a:p>
          <a:p>
            <a:pPr>
              <a:buFont typeface="Wingdings" charset="2"/>
              <a:buChar char="Ø"/>
            </a:pPr>
            <a:r>
              <a:rPr lang="en-US" dirty="0" smtClean="0">
                <a:ln>
                  <a:solidFill>
                    <a:srgbClr val="FFFFFF"/>
                  </a:solidFill>
                </a:ln>
                <a:solidFill>
                  <a:srgbClr val="FFFFFF"/>
                </a:solidFill>
              </a:rPr>
              <a:t>New Building Projects (U-Building, $8.5 million so far )*</a:t>
            </a:r>
          </a:p>
          <a:p>
            <a:pPr>
              <a:buFont typeface="Wingdings" charset="2"/>
              <a:buChar char="Ø"/>
            </a:pPr>
            <a:r>
              <a:rPr lang="en-US" dirty="0" smtClean="0">
                <a:ln>
                  <a:solidFill>
                    <a:srgbClr val="FFFFFF"/>
                  </a:solidFill>
                </a:ln>
                <a:solidFill>
                  <a:srgbClr val="FFFFFF"/>
                </a:solidFill>
              </a:rPr>
              <a:t>President’s Salary increases $ 5,000 this year (total salary now $248,000) &amp; $7,500 in 2013</a:t>
            </a:r>
          </a:p>
          <a:p>
            <a:pPr>
              <a:buFont typeface="Wingdings" charset="2"/>
              <a:buChar char="Ø"/>
            </a:pPr>
            <a:r>
              <a:rPr lang="en-US" dirty="0" smtClean="0">
                <a:ln>
                  <a:solidFill>
                    <a:srgbClr val="FFFFFF"/>
                  </a:solidFill>
                </a:ln>
                <a:solidFill>
                  <a:srgbClr val="FFFFFF"/>
                </a:solidFill>
              </a:rPr>
              <a:t> Lawsuits resulting from renegade administrators </a:t>
            </a:r>
          </a:p>
          <a:p>
            <a:pPr>
              <a:buFont typeface="Wingdings" charset="2"/>
              <a:buChar char="Ø"/>
            </a:pPr>
            <a:r>
              <a:rPr lang="en-US" dirty="0" smtClean="0">
                <a:ln>
                  <a:solidFill>
                    <a:srgbClr val="FFFFFF"/>
                  </a:solidFill>
                </a:ln>
                <a:solidFill>
                  <a:srgbClr val="FFFFFF"/>
                </a:solidFill>
              </a:rPr>
              <a:t>Paying for the “effects” of an unplanned </a:t>
            </a:r>
            <a:r>
              <a:rPr lang="en-US" dirty="0" smtClean="0">
                <a:ln>
                  <a:solidFill>
                    <a:srgbClr val="FFFFFF"/>
                  </a:solidFill>
                </a:ln>
                <a:solidFill>
                  <a:schemeClr val="bg1"/>
                </a:solidFill>
              </a:rPr>
              <a:t>calendar</a:t>
            </a:r>
            <a:r>
              <a:rPr lang="en-US" dirty="0" smtClean="0">
                <a:ln>
                  <a:solidFill>
                    <a:srgbClr val="FFFFFF"/>
                  </a:solidFill>
                </a:ln>
                <a:solidFill>
                  <a:srgbClr val="FFFFFF"/>
                </a:solidFill>
              </a:rPr>
              <a:t> change </a:t>
            </a:r>
          </a:p>
          <a:p>
            <a:pPr>
              <a:buNone/>
            </a:pPr>
            <a:endParaRPr lang="en-US" dirty="0" smtClean="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3">
            <a:alphaModFix amt="82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4872"/>
          </a:xfrm>
        </p:spPr>
        <p:txBody>
          <a:bodyPr>
            <a:noAutofit/>
          </a:bodyPr>
          <a:lstStyle/>
          <a:p>
            <a:r>
              <a:rPr lang="en-US" sz="3600" b="1" dirty="0" smtClean="0">
                <a:ln>
                  <a:solidFill>
                    <a:schemeClr val="tx1"/>
                  </a:solidFill>
                </a:ln>
                <a:solidFill>
                  <a:srgbClr val="FF0000"/>
                </a:solidFill>
              </a:rPr>
              <a:t>While many Community Colleges that do not have deep reserves have had to cancel their Winter intersession,</a:t>
            </a:r>
            <a:r>
              <a:rPr lang="en-US" sz="3600" dirty="0" smtClean="0">
                <a:ln>
                  <a:solidFill>
                    <a:schemeClr val="tx1"/>
                  </a:solidFill>
                </a:ln>
                <a:solidFill>
                  <a:srgbClr val="FF0000"/>
                </a:solidFill>
              </a:rPr>
              <a:t> </a:t>
            </a:r>
            <a:endParaRPr lang="en-US" sz="3600" dirty="0">
              <a:ln>
                <a:solidFill>
                  <a:schemeClr val="tx1"/>
                </a:solidFill>
              </a:ln>
            </a:endParaRPr>
          </a:p>
        </p:txBody>
      </p:sp>
      <p:sp>
        <p:nvSpPr>
          <p:cNvPr id="3" name="Content Placeholder 2"/>
          <p:cNvSpPr>
            <a:spLocks noGrp="1"/>
          </p:cNvSpPr>
          <p:nvPr>
            <p:ph idx="1"/>
          </p:nvPr>
        </p:nvSpPr>
        <p:spPr>
          <a:xfrm>
            <a:off x="457200" y="2635329"/>
            <a:ext cx="8229600" cy="3910713"/>
          </a:xfrm>
        </p:spPr>
        <p:txBody>
          <a:bodyPr/>
          <a:lstStyle/>
          <a:p>
            <a:pPr>
              <a:buNone/>
            </a:pPr>
            <a:r>
              <a:rPr lang="en-US" dirty="0" smtClean="0"/>
              <a:t>   </a:t>
            </a:r>
            <a:endParaRPr lang="en-US" dirty="0" smtClean="0">
              <a:solidFill>
                <a:srgbClr val="FF0000"/>
              </a:solidFill>
            </a:endParaRPr>
          </a:p>
          <a:p>
            <a:pPr>
              <a:buNone/>
            </a:pPr>
            <a:endParaRPr lang="en-US" dirty="0" smtClean="0">
              <a:solidFill>
                <a:srgbClr val="FF0000"/>
              </a:solidFill>
            </a:endParaRPr>
          </a:p>
          <a:p>
            <a:pPr algn="ctr">
              <a:buNone/>
            </a:pPr>
            <a:r>
              <a:rPr lang="en-US" dirty="0" smtClean="0">
                <a:solidFill>
                  <a:srgbClr val="FF0000"/>
                </a:solidFill>
              </a:rPr>
              <a:t>	</a:t>
            </a:r>
            <a:r>
              <a:rPr lang="en-US" sz="4000" b="1" dirty="0" smtClean="0">
                <a:ln w="3175" cmpd="sng">
                  <a:solidFill>
                    <a:schemeClr val="tx1"/>
                  </a:solidFill>
                </a:ln>
                <a:solidFill>
                  <a:srgbClr val="FF0000"/>
                </a:solidFill>
              </a:rPr>
              <a:t>NO OTHER COMMUNITY COLLEGE EXCEPT PCC HAS CHANGED ITS CALENDAR MID-YEAR.</a:t>
            </a:r>
            <a:endParaRPr lang="en-US" sz="4000" b="1" dirty="0">
              <a:ln w="3175" cmpd="sng">
                <a:solidFill>
                  <a:schemeClr val="tx1"/>
                </a:solidFill>
              </a:ln>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6FC6AF"/>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1943</TotalTime>
  <Words>2864</Words>
  <Application>Microsoft Macintosh PowerPoint</Application>
  <PresentationFormat>On-screen Show (4:3)</PresentationFormat>
  <Paragraphs>206</Paragraphs>
  <Slides>23</Slides>
  <Notes>21</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State Cuts to Education</vt:lpstr>
      <vt:lpstr>Vote                     on Prop 30</vt:lpstr>
      <vt:lpstr>Pasadena City College’s    Response to the Cuts</vt:lpstr>
      <vt:lpstr>Does PCC Have A Budget Crisis? From Board Report 8/15/12  PCC’S Financial Status Report filed with the Chancellor’s Office </vt:lpstr>
      <vt:lpstr> PCC Still has a healthy reserve fund. A cash flow problem (State reimbursements) is not a budget problem.  (V.P. Miller:  Board Report 9/05/12)</vt:lpstr>
      <vt:lpstr>  Classes Cut Despite Demand  &amp; A Budget Surplus* Numbers of Class Sections offered: taken from PCC Courier 9/20/12. </vt:lpstr>
      <vt:lpstr>Cutting Winter Intercession Saves Only 0.05% of PCC’s Budget (from Board Report 8/29/12)</vt:lpstr>
      <vt:lpstr>How is PCC Spending Its Money?</vt:lpstr>
      <vt:lpstr>While many Community Colleges that do not have deep reserves have had to cancel their Winter intersession, </vt:lpstr>
      <vt:lpstr>New Calendar &amp; No Winter</vt:lpstr>
      <vt:lpstr>Benefits of Current Calendar</vt:lpstr>
      <vt:lpstr> Calendar Confusion </vt:lpstr>
      <vt:lpstr>Open Democratic Process?</vt:lpstr>
      <vt:lpstr>A Breakdown of Shared Governance  </vt:lpstr>
      <vt:lpstr>Disregard of the Democratic Process  </vt:lpstr>
      <vt:lpstr>The New Calendar Breaks Faith With The Students and The Community</vt:lpstr>
      <vt:lpstr>From Bad</vt:lpstr>
      <vt:lpstr>Who Serves Who?</vt:lpstr>
      <vt:lpstr>Who Represents Your District?</vt:lpstr>
      <vt:lpstr>Voting Yes for Prop 30</vt:lpstr>
      <vt:lpstr>Contacting The Trustees of  </vt:lpstr>
      <vt:lpstr>Pasadena City College ~Needs You~</vt:lpstr>
      <vt:lpstr>   Write this down</vt:lpstr>
    </vt:vector>
  </TitlesOfParts>
  <Company>Pasadena City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Cuts to Education</dc:title>
  <dc:creator>Martha E. Bonilla</dc:creator>
  <cp:lastModifiedBy>Martha E. Bonilla</cp:lastModifiedBy>
  <cp:revision>145</cp:revision>
  <dcterms:created xsi:type="dcterms:W3CDTF">2012-10-09T03:05:28Z</dcterms:created>
  <dcterms:modified xsi:type="dcterms:W3CDTF">2012-10-09T03:07:56Z</dcterms:modified>
</cp:coreProperties>
</file>